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55" d="100"/>
          <a:sy n="55" d="100"/>
        </p:scale>
        <p:origin x="43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13026\Documents\Copy%20of%20cfpb_excel_charts_templat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outEnd"/>
          <c:showLegendKey val="0"/>
          <c:showVal val="1"/>
          <c:showCatName val="0"/>
          <c:showSerName val="0"/>
          <c:showPercent val="0"/>
          <c:showBubbleSize val="0"/>
          <c:showLeaderLines val="0"/>
        </c:dLbls>
        <c:firstSliceAng val="0"/>
      </c:pieChart>
      <c:spPr>
        <a:ln w="12700">
          <a:solidFill>
            <a:srgbClr val="FFFFFF"/>
          </a:solidFill>
        </a:ln>
      </c:spPr>
    </c:plotArea>
    <c:legend>
      <c:legendPos val="r"/>
      <c:overlay val="0"/>
      <c:txPr>
        <a:bodyPr/>
        <a:lstStyle/>
        <a:p>
          <a:pPr>
            <a:defRPr sz="180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0.05083</cdr:x>
      <cdr:y>0.06239</cdr:y>
    </cdr:from>
    <cdr:to>
      <cdr:x>0.98814</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78277" y="238523"/>
          <a:ext cx="6975933" cy="358456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DAD63-F64C-4D05-A5EF-446E136661D2}" type="datetimeFigureOut">
              <a:rPr lang="en-US" smtClean="0"/>
              <a:t>4/19/2016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B2BDD-F1C3-4554-8C56-CE7DE92603B5}" type="slidenum">
              <a:rPr lang="en-US" smtClean="0"/>
              <a:t>‹#›</a:t>
            </a:fld>
            <a:endParaRPr lang="en-US"/>
          </a:p>
        </p:txBody>
      </p:sp>
    </p:spTree>
    <p:extLst>
      <p:ext uri="{BB962C8B-B14F-4D97-AF65-F5344CB8AC3E}">
        <p14:creationId xmlns:p14="http://schemas.microsoft.com/office/powerpoint/2010/main" val="243211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with anecdote about Western</a:t>
            </a:r>
            <a:r>
              <a:rPr lang="en-US" baseline="0" dirty="0" smtClean="0"/>
              <a:t> Sky Financial—she looks friendly, $10,000 seems great! What’s the problem? Fine print says you will, typically, make 84 monthly payments of $743.99. That is over $60,000 for taking out $10k! </a:t>
            </a:r>
            <a:r>
              <a:rPr lang="en-US" dirty="0" smtClean="0"/>
              <a:t>Payday lending was</a:t>
            </a:r>
            <a:r>
              <a:rPr lang="en-US" baseline="0" dirty="0" smtClean="0"/>
              <a:t> banned in 2004, but there are still online lenders and it is legal in </a:t>
            </a:r>
            <a:r>
              <a:rPr lang="en-US" dirty="0"/>
              <a:t>Alabama, Florida, Tennessee and South Carolina.  There are also roughly 16 payday lenders on the road from </a:t>
            </a:r>
            <a:r>
              <a:rPr lang="en-US" dirty="0" err="1"/>
              <a:t>Phenix</a:t>
            </a:r>
            <a:r>
              <a:rPr lang="en-US" dirty="0"/>
              <a:t>, Alabama to Fort Benning, GA. </a:t>
            </a:r>
          </a:p>
        </p:txBody>
      </p:sp>
      <p:sp>
        <p:nvSpPr>
          <p:cNvPr id="4" name="Slide Number Placeholder 3"/>
          <p:cNvSpPr>
            <a:spLocks noGrp="1"/>
          </p:cNvSpPr>
          <p:nvPr>
            <p:ph type="sldNum" sz="quarter" idx="10"/>
          </p:nvPr>
        </p:nvSpPr>
        <p:spPr/>
        <p:txBody>
          <a:bodyPr/>
          <a:lstStyle/>
          <a:p>
            <a:fld id="{BA9075B9-4115-4461-96C3-A65439F7CE3B}" type="slidenum">
              <a:rPr lang="en-US" smtClean="0"/>
              <a:t>4</a:t>
            </a:fld>
            <a:endParaRPr lang="en-US"/>
          </a:p>
        </p:txBody>
      </p:sp>
    </p:spTree>
    <p:extLst>
      <p:ext uri="{BB962C8B-B14F-4D97-AF65-F5344CB8AC3E}">
        <p14:creationId xmlns:p14="http://schemas.microsoft.com/office/powerpoint/2010/main" val="851829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credit freeze worksheet</a:t>
            </a:r>
            <a:endParaRPr lang="en-US" dirty="0"/>
          </a:p>
        </p:txBody>
      </p:sp>
      <p:sp>
        <p:nvSpPr>
          <p:cNvPr id="4" name="Slide Number Placeholder 3"/>
          <p:cNvSpPr>
            <a:spLocks noGrp="1"/>
          </p:cNvSpPr>
          <p:nvPr>
            <p:ph type="sldNum" sz="quarter" idx="10"/>
          </p:nvPr>
        </p:nvSpPr>
        <p:spPr/>
        <p:txBody>
          <a:bodyPr/>
          <a:lstStyle/>
          <a:p>
            <a:fld id="{BA9075B9-4115-4461-96C3-A65439F7CE3B}" type="slidenum">
              <a:rPr lang="en-US" smtClean="0"/>
              <a:t>27</a:t>
            </a:fld>
            <a:endParaRPr lang="en-US"/>
          </a:p>
        </p:txBody>
      </p:sp>
    </p:spTree>
    <p:extLst>
      <p:ext uri="{BB962C8B-B14F-4D97-AF65-F5344CB8AC3E}">
        <p14:creationId xmlns:p14="http://schemas.microsoft.com/office/powerpoint/2010/main" val="330885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5325" indent="-302047">
              <a:spcBef>
                <a:spcPct val="30000"/>
              </a:spcBef>
              <a:defRPr sz="1200">
                <a:solidFill>
                  <a:schemeClr val="tx1"/>
                </a:solidFill>
                <a:latin typeface="Arial" panose="020B0604020202020204" pitchFamily="34" charset="0"/>
              </a:defRPr>
            </a:lvl2pPr>
            <a:lvl3pPr marL="1208192" indent="-241638">
              <a:spcBef>
                <a:spcPct val="30000"/>
              </a:spcBef>
              <a:defRPr sz="1200">
                <a:solidFill>
                  <a:schemeClr val="tx1"/>
                </a:solidFill>
                <a:latin typeface="Arial" panose="020B0604020202020204" pitchFamily="34" charset="0"/>
              </a:defRPr>
            </a:lvl3pPr>
            <a:lvl4pPr marL="1691468" indent="-241638">
              <a:spcBef>
                <a:spcPct val="30000"/>
              </a:spcBef>
              <a:defRPr sz="1200">
                <a:solidFill>
                  <a:schemeClr val="tx1"/>
                </a:solidFill>
                <a:latin typeface="Arial" panose="020B0604020202020204" pitchFamily="34" charset="0"/>
              </a:defRPr>
            </a:lvl4pPr>
            <a:lvl5pPr marL="2174744" indent="-241638">
              <a:spcBef>
                <a:spcPct val="30000"/>
              </a:spcBef>
              <a:defRPr sz="1200">
                <a:solidFill>
                  <a:schemeClr val="tx1"/>
                </a:solidFill>
                <a:latin typeface="Arial" panose="020B0604020202020204" pitchFamily="34" charset="0"/>
              </a:defRPr>
            </a:lvl5pPr>
            <a:lvl6pPr marL="2658022" indent="-241638" eaLnBrk="0" fontAlgn="base" hangingPunct="0">
              <a:spcBef>
                <a:spcPct val="30000"/>
              </a:spcBef>
              <a:spcAft>
                <a:spcPct val="0"/>
              </a:spcAft>
              <a:defRPr sz="1200">
                <a:solidFill>
                  <a:schemeClr val="tx1"/>
                </a:solidFill>
                <a:latin typeface="Arial" panose="020B0604020202020204" pitchFamily="34" charset="0"/>
              </a:defRPr>
            </a:lvl6pPr>
            <a:lvl7pPr marL="3141298" indent="-241638" eaLnBrk="0" fontAlgn="base" hangingPunct="0">
              <a:spcBef>
                <a:spcPct val="30000"/>
              </a:spcBef>
              <a:spcAft>
                <a:spcPct val="0"/>
              </a:spcAft>
              <a:defRPr sz="1200">
                <a:solidFill>
                  <a:schemeClr val="tx1"/>
                </a:solidFill>
                <a:latin typeface="Arial" panose="020B0604020202020204" pitchFamily="34" charset="0"/>
              </a:defRPr>
            </a:lvl7pPr>
            <a:lvl8pPr marL="3624574" indent="-241638" eaLnBrk="0" fontAlgn="base" hangingPunct="0">
              <a:spcBef>
                <a:spcPct val="30000"/>
              </a:spcBef>
              <a:spcAft>
                <a:spcPct val="0"/>
              </a:spcAft>
              <a:defRPr sz="1200">
                <a:solidFill>
                  <a:schemeClr val="tx1"/>
                </a:solidFill>
                <a:latin typeface="Arial" panose="020B0604020202020204" pitchFamily="34" charset="0"/>
              </a:defRPr>
            </a:lvl8pPr>
            <a:lvl9pPr marL="4107851" indent="-241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385D25-07BE-450D-BAFF-EDF0AECE1AEB}" type="slidenum">
              <a:rPr lang="en-US" altLang="en-US"/>
              <a:pPr>
                <a:spcBef>
                  <a:spcPct val="0"/>
                </a:spcBef>
              </a:pPr>
              <a:t>28</a:t>
            </a:fld>
            <a:endParaRPr lang="en-US" altLang="en-US"/>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rPr>
              <a:t>You’re entitled to receive a free copy of your credit report from each of the credit bureaus at least once a year.  You give yourself the best chance to not be victimized if you monitor your credit report consistently. </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To obtain a copy of your credit report from Equifax, you’ll need to call 1-800-685-1111. </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To get a copy from Experian, you’ll need to dial 1-888-397-3742. </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The telephone number for Transunion is 1-800-916-8800.  </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You can also get a free copy of your credit report from www.annualcreditreport.com. </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Identity theft is so commonplace now that you cannot assume you will never become a victim. By being proactive, you can take control of your personal information and make sure you’re doing everything possible to protect your identity.</a:t>
            </a:r>
          </a:p>
          <a:p>
            <a:pPr eaLnBrk="1" hangingPunct="1">
              <a:spcBef>
                <a:spcPct val="0"/>
              </a:spcBef>
            </a:pPr>
            <a:endParaRPr lang="en-US" altLang="en-US" dirty="0" smtClean="0">
              <a:latin typeface="Arial" panose="020B0604020202020204" pitchFamily="34" charset="0"/>
            </a:endParaRPr>
          </a:p>
        </p:txBody>
      </p:sp>
      <p:sp>
        <p:nvSpPr>
          <p:cNvPr id="47109" name="Slide Number Placeholder 3"/>
          <p:cNvSpPr txBox="1">
            <a:spLocks noGrp="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58AB1D18-C5B1-43B0-B6A3-74C3751F8237}" type="slidenum">
              <a:rPr lang="en-US" altLang="en-US">
                <a:ea typeface="ＭＳ Ｐゴシック" panose="020B0600070205080204" pitchFamily="34" charset="-128"/>
              </a:rPr>
              <a:pPr algn="r">
                <a:spcBef>
                  <a:spcPct val="0"/>
                </a:spcBef>
              </a:pPr>
              <a:t>28</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1882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64973" eaLnBrk="1" fontAlgn="auto" hangingPunct="1">
              <a:spcBef>
                <a:spcPts val="0"/>
              </a:spcBef>
              <a:spcAft>
                <a:spcPts val="0"/>
              </a:spcAft>
              <a:defRPr/>
            </a:pPr>
            <a:r>
              <a:rPr lang="en-US" b="1" u="sng" dirty="0" smtClean="0">
                <a:solidFill>
                  <a:srgbClr val="000000"/>
                </a:solidFill>
              </a:rPr>
              <a:t>ACTIVITY #13: </a:t>
            </a:r>
            <a:r>
              <a:rPr lang="en-US" b="1" i="1" u="sng" dirty="0" smtClean="0">
                <a:solidFill>
                  <a:srgbClr val="000000"/>
                </a:solidFill>
              </a:rPr>
              <a:t>Understanding Credit Reports and Scores  </a:t>
            </a:r>
            <a:r>
              <a:rPr lang="en-US" b="1" u="sng" dirty="0" smtClean="0">
                <a:solidFill>
                  <a:srgbClr val="000000"/>
                </a:solidFill>
              </a:rPr>
              <a:t>CONTINUED</a:t>
            </a:r>
            <a:endParaRPr lang="en-US" b="1" i="1" u="sng" dirty="0" smtClean="0">
              <a:solidFill>
                <a:srgbClr val="000000"/>
              </a:solidFill>
            </a:endParaRPr>
          </a:p>
          <a:p>
            <a:pPr defTabSz="964973" eaLnBrk="1" fontAlgn="auto" hangingPunct="1">
              <a:spcBef>
                <a:spcPts val="0"/>
              </a:spcBef>
              <a:spcAft>
                <a:spcPts val="0"/>
              </a:spcAft>
              <a:defRPr/>
            </a:pPr>
            <a:endParaRPr lang="en-US" b="1" u="sng" dirty="0" smtClean="0">
              <a:solidFill>
                <a:srgbClr val="000000"/>
              </a:solidFill>
            </a:endParaRPr>
          </a:p>
          <a:p>
            <a:pPr defTabSz="964973" eaLnBrk="1" fontAlgn="auto" hangingPunct="1">
              <a:spcBef>
                <a:spcPts val="0"/>
              </a:spcBef>
              <a:spcAft>
                <a:spcPts val="0"/>
              </a:spcAft>
              <a:defRPr/>
            </a:pPr>
            <a:r>
              <a:rPr lang="en-US" b="1" dirty="0" smtClean="0">
                <a:solidFill>
                  <a:srgbClr val="000000"/>
                </a:solidFill>
              </a:rPr>
              <a:t>Presentation </a:t>
            </a:r>
            <a:r>
              <a:rPr lang="en-US" dirty="0" smtClean="0">
                <a:solidFill>
                  <a:srgbClr val="000000"/>
                </a:solidFill>
              </a:rPr>
              <a:t>(Module 12, Page 208)</a:t>
            </a:r>
          </a:p>
          <a:p>
            <a:pPr defTabSz="964973" eaLnBrk="1" fontAlgn="auto" hangingPunct="1">
              <a:spcBef>
                <a:spcPts val="0"/>
              </a:spcBef>
              <a:spcAft>
                <a:spcPts val="0"/>
              </a:spcAft>
              <a:defRPr/>
            </a:pPr>
            <a:endParaRPr lang="en-US" b="1" dirty="0" smtClean="0">
              <a:solidFill>
                <a:srgbClr val="000000"/>
              </a:solidFill>
            </a:endParaRPr>
          </a:p>
          <a:p>
            <a:pPr defTabSz="964973" eaLnBrk="1" fontAlgn="auto" hangingPunct="1">
              <a:spcBef>
                <a:spcPts val="0"/>
              </a:spcBef>
              <a:spcAft>
                <a:spcPts val="0"/>
              </a:spcAft>
              <a:defRPr/>
            </a:pPr>
            <a:r>
              <a:rPr lang="en-US" b="1" i="1" dirty="0" smtClean="0">
                <a:solidFill>
                  <a:srgbClr val="000000"/>
                </a:solidFill>
              </a:rPr>
              <a:t>Note: Only present this information if you have time.</a:t>
            </a:r>
          </a:p>
          <a:p>
            <a:pPr eaLnBrk="1" fontAlgn="auto" hangingPunct="1">
              <a:spcBef>
                <a:spcPts val="0"/>
              </a:spcBef>
              <a:spcAft>
                <a:spcPts val="0"/>
              </a:spcAft>
              <a:defRPr/>
            </a:pPr>
            <a:endParaRPr lang="en-US" dirty="0">
              <a:solidFill>
                <a:srgbClr val="000000"/>
              </a:solidFill>
            </a:endParaRPr>
          </a:p>
          <a:p>
            <a:pPr marL="174698" indent="-174698" eaLnBrk="1" fontAlgn="auto" hangingPunct="1">
              <a:spcBef>
                <a:spcPts val="0"/>
              </a:spcBef>
              <a:spcAft>
                <a:spcPts val="0"/>
              </a:spcAft>
              <a:buFont typeface="Arial"/>
              <a:buChar char="•"/>
              <a:defRPr/>
            </a:pPr>
            <a:r>
              <a:rPr lang="en-US" dirty="0">
                <a:solidFill>
                  <a:srgbClr val="000000"/>
                </a:solidFill>
              </a:rPr>
              <a:t>Use the following information from </a:t>
            </a:r>
            <a:r>
              <a:rPr lang="en-US" dirty="0" smtClean="0">
                <a:solidFill>
                  <a:srgbClr val="000000"/>
                </a:solidFill>
              </a:rPr>
              <a:t>Page 208 of the </a:t>
            </a:r>
            <a:r>
              <a:rPr lang="en-US" dirty="0">
                <a:solidFill>
                  <a:srgbClr val="000000"/>
                </a:solidFill>
              </a:rPr>
              <a:t>Toolkit to explain the composition of the FICO Score.</a:t>
            </a:r>
          </a:p>
          <a:p>
            <a:pPr marL="174698" indent="-174698" eaLnBrk="1" fontAlgn="auto" hangingPunct="1">
              <a:spcBef>
                <a:spcPts val="0"/>
              </a:spcBef>
              <a:spcAft>
                <a:spcPts val="0"/>
              </a:spcAft>
              <a:buFont typeface="Arial"/>
              <a:buChar char="•"/>
              <a:defRPr/>
            </a:pPr>
            <a:endParaRPr lang="en-US" dirty="0">
              <a:solidFill>
                <a:srgbClr val="000000"/>
              </a:solidFill>
            </a:endParaRPr>
          </a:p>
          <a:p>
            <a:pPr marL="640559" lvl="1" indent="-174698" eaLnBrk="1" fontAlgn="auto" hangingPunct="1">
              <a:spcBef>
                <a:spcPts val="0"/>
              </a:spcBef>
              <a:spcAft>
                <a:spcPts val="0"/>
              </a:spcAft>
              <a:buFont typeface="Arial"/>
              <a:buChar char="•"/>
              <a:defRPr/>
            </a:pPr>
            <a:r>
              <a:rPr lang="en-US" i="1" dirty="0">
                <a:solidFill>
                  <a:srgbClr val="000000"/>
                </a:solidFill>
              </a:rPr>
              <a:t>“</a:t>
            </a:r>
            <a:r>
              <a:rPr lang="en-US" dirty="0">
                <a:solidFill>
                  <a:srgbClr val="000000"/>
                </a:solidFill>
              </a:rPr>
              <a:t>Payment history” tracks whether you are paying your bills on time and as agreed. This is the biggest factor in your FICO Scores. </a:t>
            </a:r>
            <a:endParaRPr lang="en-US" dirty="0" smtClean="0">
              <a:solidFill>
                <a:srgbClr val="000000"/>
              </a:solidFill>
            </a:endParaRPr>
          </a:p>
          <a:p>
            <a:pPr marL="1097759" lvl="2" indent="-174698" eaLnBrk="1" fontAlgn="auto" hangingPunct="1">
              <a:spcBef>
                <a:spcPts val="0"/>
              </a:spcBef>
              <a:spcAft>
                <a:spcPts val="0"/>
              </a:spcAft>
              <a:buFont typeface="Arial"/>
              <a:buChar char="•"/>
              <a:defRPr/>
            </a:pPr>
            <a:r>
              <a:rPr lang="en-US" dirty="0" smtClean="0">
                <a:solidFill>
                  <a:srgbClr val="000000"/>
                </a:solidFill>
              </a:rPr>
              <a:t>Paying </a:t>
            </a:r>
            <a:r>
              <a:rPr lang="en-US" dirty="0">
                <a:solidFill>
                  <a:srgbClr val="000000"/>
                </a:solidFill>
              </a:rPr>
              <a:t>bills late, not paying bills at all, and having bills that go to collections will cause your scores to drop. </a:t>
            </a:r>
            <a:endParaRPr lang="en-US" dirty="0" smtClean="0">
              <a:solidFill>
                <a:srgbClr val="000000"/>
              </a:solidFill>
            </a:endParaRPr>
          </a:p>
          <a:p>
            <a:pPr marL="1097759" lvl="2" indent="-174698" eaLnBrk="1" fontAlgn="auto" hangingPunct="1">
              <a:spcBef>
                <a:spcPts val="0"/>
              </a:spcBef>
              <a:spcAft>
                <a:spcPts val="0"/>
              </a:spcAft>
              <a:buFont typeface="Arial"/>
              <a:buChar char="•"/>
              <a:defRPr/>
            </a:pPr>
            <a:r>
              <a:rPr lang="en-US" dirty="0" smtClean="0">
                <a:solidFill>
                  <a:srgbClr val="000000"/>
                </a:solidFill>
              </a:rPr>
              <a:t>The </a:t>
            </a:r>
            <a:r>
              <a:rPr lang="en-US" dirty="0">
                <a:solidFill>
                  <a:srgbClr val="000000"/>
                </a:solidFill>
              </a:rPr>
              <a:t>older this information is, the less impact it has on your scores. </a:t>
            </a:r>
            <a:endParaRPr lang="en-US" dirty="0" smtClean="0">
              <a:solidFill>
                <a:srgbClr val="000000"/>
              </a:solidFill>
            </a:endParaRPr>
          </a:p>
          <a:p>
            <a:pPr marL="1554959" lvl="3" indent="-174698" eaLnBrk="1" fontAlgn="auto" hangingPunct="1">
              <a:spcBef>
                <a:spcPts val="0"/>
              </a:spcBef>
              <a:spcAft>
                <a:spcPts val="0"/>
              </a:spcAft>
              <a:buFont typeface="Arial"/>
              <a:buChar char="•"/>
              <a:defRPr/>
            </a:pPr>
            <a:r>
              <a:rPr lang="en-US" dirty="0" smtClean="0">
                <a:solidFill>
                  <a:srgbClr val="000000"/>
                </a:solidFill>
              </a:rPr>
              <a:t>This </a:t>
            </a:r>
            <a:r>
              <a:rPr lang="en-US" dirty="0">
                <a:solidFill>
                  <a:srgbClr val="000000"/>
                </a:solidFill>
              </a:rPr>
              <a:t>is the reason is it more important to stay current with active accounts than it is to pay off old debts. Debts that have gone to collections have already damaged your scores</a:t>
            </a:r>
            <a:r>
              <a:rPr lang="en-US" dirty="0" smtClean="0">
                <a:solidFill>
                  <a:srgbClr val="000000"/>
                </a:solidFill>
              </a:rPr>
              <a:t>.</a:t>
            </a:r>
          </a:p>
          <a:p>
            <a:pPr marL="1554959" lvl="3" indent="-174698" eaLnBrk="1" fontAlgn="auto" hangingPunct="1">
              <a:spcBef>
                <a:spcPts val="0"/>
              </a:spcBef>
              <a:spcAft>
                <a:spcPts val="0"/>
              </a:spcAft>
              <a:buFont typeface="Arial"/>
              <a:buChar char="•"/>
              <a:defRPr/>
            </a:pPr>
            <a:endParaRPr lang="en-US" dirty="0">
              <a:solidFill>
                <a:srgbClr val="000000"/>
              </a:solidFill>
            </a:endParaRPr>
          </a:p>
          <a:p>
            <a:pPr marL="640559" lvl="1" indent="-174698" eaLnBrk="1" fontAlgn="auto" hangingPunct="1">
              <a:spcBef>
                <a:spcPts val="0"/>
              </a:spcBef>
              <a:spcAft>
                <a:spcPts val="0"/>
              </a:spcAft>
              <a:buFont typeface="Arial"/>
              <a:buChar char="•"/>
              <a:defRPr/>
            </a:pPr>
            <a:r>
              <a:rPr lang="en-US" dirty="0">
                <a:solidFill>
                  <a:srgbClr val="000000"/>
                </a:solidFill>
              </a:rPr>
              <a:t> “Amounts owed” includes whether you are paying down your loan balances as agreed. </a:t>
            </a:r>
            <a:endParaRPr lang="en-US" dirty="0" smtClean="0">
              <a:solidFill>
                <a:srgbClr val="000000"/>
              </a:solidFill>
            </a:endParaRPr>
          </a:p>
          <a:p>
            <a:pPr marL="1097759" lvl="2" indent="-174698" eaLnBrk="1" fontAlgn="auto" hangingPunct="1">
              <a:spcBef>
                <a:spcPts val="0"/>
              </a:spcBef>
              <a:spcAft>
                <a:spcPts val="0"/>
              </a:spcAft>
              <a:buFont typeface="Arial"/>
              <a:buChar char="•"/>
              <a:defRPr/>
            </a:pPr>
            <a:r>
              <a:rPr lang="en-US" dirty="0" smtClean="0">
                <a:solidFill>
                  <a:srgbClr val="000000"/>
                </a:solidFill>
              </a:rPr>
              <a:t>It </a:t>
            </a:r>
            <a:r>
              <a:rPr lang="en-US" dirty="0">
                <a:solidFill>
                  <a:srgbClr val="000000"/>
                </a:solidFill>
              </a:rPr>
              <a:t>also includes your credit utilization rate. Your credit utilization rate is how much of your available credit you are using. </a:t>
            </a:r>
            <a:endParaRPr lang="en-US" dirty="0" smtClean="0">
              <a:solidFill>
                <a:srgbClr val="000000"/>
              </a:solidFill>
            </a:endParaRPr>
          </a:p>
          <a:p>
            <a:pPr marL="1097759" lvl="2" indent="-174698" eaLnBrk="1" fontAlgn="auto" hangingPunct="1">
              <a:spcBef>
                <a:spcPts val="0"/>
              </a:spcBef>
              <a:spcAft>
                <a:spcPts val="0"/>
              </a:spcAft>
              <a:buFont typeface="Arial"/>
              <a:buChar char="•"/>
              <a:defRPr/>
            </a:pPr>
            <a:r>
              <a:rPr lang="en-US" dirty="0" smtClean="0">
                <a:solidFill>
                  <a:srgbClr val="000000"/>
                </a:solidFill>
              </a:rPr>
              <a:t>If </a:t>
            </a:r>
            <a:r>
              <a:rPr lang="en-US" dirty="0">
                <a:solidFill>
                  <a:srgbClr val="000000"/>
                </a:solidFill>
              </a:rPr>
              <a:t>you use more than 30% of your credit limits, your scores may drop</a:t>
            </a:r>
            <a:r>
              <a:rPr lang="en-US" dirty="0" smtClean="0">
                <a:solidFill>
                  <a:srgbClr val="000000"/>
                </a:solidFill>
              </a:rPr>
              <a:t>.</a:t>
            </a:r>
          </a:p>
          <a:p>
            <a:pPr marL="1097759" lvl="2" indent="-174698" eaLnBrk="1" fontAlgn="auto" hangingPunct="1">
              <a:spcBef>
                <a:spcPts val="0"/>
              </a:spcBef>
              <a:spcAft>
                <a:spcPts val="0"/>
              </a:spcAft>
              <a:buFont typeface="Arial"/>
              <a:buChar char="•"/>
              <a:defRPr/>
            </a:pPr>
            <a:endParaRPr lang="en-US" dirty="0">
              <a:solidFill>
                <a:srgbClr val="000000"/>
              </a:solidFill>
            </a:endParaRPr>
          </a:p>
          <a:p>
            <a:pPr marL="640559" lvl="1" indent="-174698" eaLnBrk="1" fontAlgn="auto" hangingPunct="1">
              <a:spcBef>
                <a:spcPts val="0"/>
              </a:spcBef>
              <a:spcAft>
                <a:spcPts val="0"/>
              </a:spcAft>
              <a:buFont typeface="Arial"/>
              <a:buChar char="•"/>
              <a:defRPr/>
            </a:pPr>
            <a:r>
              <a:rPr lang="en-US" dirty="0">
                <a:solidFill>
                  <a:srgbClr val="000000"/>
                </a:solidFill>
              </a:rPr>
              <a:t>“Length of credit history” is the next factor that impacts your scores. Your score increases the longer you have a credit history</a:t>
            </a:r>
            <a:r>
              <a:rPr lang="en-US" dirty="0" smtClean="0">
                <a:solidFill>
                  <a:srgbClr val="000000"/>
                </a:solidFill>
              </a:rPr>
              <a:t>.</a:t>
            </a:r>
          </a:p>
          <a:p>
            <a:pPr marL="640559" lvl="1" indent="-174698" eaLnBrk="1" fontAlgn="auto" hangingPunct="1">
              <a:spcBef>
                <a:spcPts val="0"/>
              </a:spcBef>
              <a:spcAft>
                <a:spcPts val="0"/>
              </a:spcAft>
              <a:buFont typeface="Arial"/>
              <a:buChar char="•"/>
              <a:defRPr/>
            </a:pPr>
            <a:endParaRPr lang="en-US" dirty="0">
              <a:solidFill>
                <a:srgbClr val="000000"/>
              </a:solidFill>
            </a:endParaRPr>
          </a:p>
          <a:p>
            <a:pPr marL="640559" lvl="1" indent="-174698" eaLnBrk="1" fontAlgn="auto" hangingPunct="1">
              <a:spcBef>
                <a:spcPts val="0"/>
              </a:spcBef>
              <a:spcAft>
                <a:spcPts val="0"/>
              </a:spcAft>
              <a:buFont typeface="Arial"/>
              <a:buChar char="•"/>
              <a:defRPr/>
            </a:pPr>
            <a:r>
              <a:rPr lang="en-US" dirty="0">
                <a:solidFill>
                  <a:srgbClr val="000000"/>
                </a:solidFill>
              </a:rPr>
              <a:t>“New credit” tracks your inquiries. If you have too many inquiries, the model interprets this to mean you have a high demand for credit, which may be an indicator of risk, and your scores may drop. </a:t>
            </a:r>
            <a:endParaRPr lang="en-US" dirty="0" smtClean="0">
              <a:solidFill>
                <a:srgbClr val="000000"/>
              </a:solidFill>
            </a:endParaRPr>
          </a:p>
          <a:p>
            <a:pPr marL="1097759" lvl="2" indent="-174698" eaLnBrk="1" fontAlgn="auto" hangingPunct="1">
              <a:spcBef>
                <a:spcPts val="0"/>
              </a:spcBef>
              <a:spcAft>
                <a:spcPts val="0"/>
              </a:spcAft>
              <a:buFont typeface="Arial"/>
              <a:buChar char="•"/>
              <a:defRPr/>
            </a:pPr>
            <a:r>
              <a:rPr lang="en-US" dirty="0" smtClean="0">
                <a:solidFill>
                  <a:srgbClr val="000000"/>
                </a:solidFill>
              </a:rPr>
              <a:t>When </a:t>
            </a:r>
            <a:r>
              <a:rPr lang="en-US" dirty="0">
                <a:solidFill>
                  <a:srgbClr val="000000"/>
                </a:solidFill>
              </a:rPr>
              <a:t>you are shopping for a loan, however, most models give you a window of time when multiple inquiries can be made for some types of credit without causing your score to drop</a:t>
            </a:r>
            <a:r>
              <a:rPr lang="en-US" dirty="0" smtClean="0">
                <a:solidFill>
                  <a:srgbClr val="000000"/>
                </a:solidFill>
              </a:rPr>
              <a:t>.</a:t>
            </a:r>
          </a:p>
          <a:p>
            <a:pPr marL="1097759" lvl="2" indent="-174698" eaLnBrk="1" fontAlgn="auto" hangingPunct="1">
              <a:spcBef>
                <a:spcPts val="0"/>
              </a:spcBef>
              <a:spcAft>
                <a:spcPts val="0"/>
              </a:spcAft>
              <a:buFont typeface="Arial"/>
              <a:buChar char="•"/>
              <a:defRPr/>
            </a:pPr>
            <a:endParaRPr lang="en-US" dirty="0">
              <a:solidFill>
                <a:srgbClr val="000000"/>
              </a:solidFill>
            </a:endParaRPr>
          </a:p>
          <a:p>
            <a:pPr marL="640559" lvl="1" indent="-174698" eaLnBrk="1" fontAlgn="auto" hangingPunct="1">
              <a:spcBef>
                <a:spcPts val="0"/>
              </a:spcBef>
              <a:spcAft>
                <a:spcPts val="0"/>
              </a:spcAft>
              <a:buFont typeface="Arial"/>
              <a:buChar char="•"/>
              <a:defRPr/>
            </a:pPr>
            <a:r>
              <a:rPr lang="en-US" dirty="0">
                <a:solidFill>
                  <a:srgbClr val="000000"/>
                </a:solidFill>
              </a:rPr>
              <a:t>Finally, “types of credit used” is considered. </a:t>
            </a:r>
            <a:endParaRPr lang="en-US" dirty="0" smtClean="0">
              <a:solidFill>
                <a:srgbClr val="000000"/>
              </a:solidFill>
            </a:endParaRPr>
          </a:p>
          <a:p>
            <a:pPr marL="1097759" lvl="2" indent="-174698" eaLnBrk="1" fontAlgn="auto" hangingPunct="1">
              <a:spcBef>
                <a:spcPts val="0"/>
              </a:spcBef>
              <a:spcAft>
                <a:spcPts val="0"/>
              </a:spcAft>
              <a:buFont typeface="Arial"/>
              <a:buChar char="•"/>
              <a:defRPr/>
            </a:pPr>
            <a:r>
              <a:rPr lang="en-US" dirty="0" smtClean="0">
                <a:solidFill>
                  <a:srgbClr val="000000"/>
                </a:solidFill>
              </a:rPr>
              <a:t>Your </a:t>
            </a:r>
            <a:r>
              <a:rPr lang="en-US" dirty="0">
                <a:solidFill>
                  <a:srgbClr val="000000"/>
                </a:solidFill>
              </a:rPr>
              <a:t>FICO scores increase if you have both credit cards (revolving credit) and loans (installment credit such as a mortgage or car loan). </a:t>
            </a:r>
            <a:endParaRPr lang="en-US" dirty="0" smtClean="0">
              <a:solidFill>
                <a:srgbClr val="000000"/>
              </a:solidFill>
            </a:endParaRPr>
          </a:p>
          <a:p>
            <a:pPr marL="1097759" lvl="2" indent="-174698" eaLnBrk="1" fontAlgn="auto" hangingPunct="1">
              <a:spcBef>
                <a:spcPts val="0"/>
              </a:spcBef>
              <a:spcAft>
                <a:spcPts val="0"/>
              </a:spcAft>
              <a:buFont typeface="Arial"/>
              <a:buChar char="•"/>
              <a:defRPr/>
            </a:pPr>
            <a:r>
              <a:rPr lang="en-US" dirty="0" smtClean="0">
                <a:solidFill>
                  <a:srgbClr val="000000"/>
                </a:solidFill>
              </a:rPr>
              <a:t>Generally</a:t>
            </a:r>
            <a:r>
              <a:rPr lang="en-US" dirty="0">
                <a:solidFill>
                  <a:srgbClr val="000000"/>
                </a:solidFill>
              </a:rPr>
              <a:t>, it is considered a positive to have a mortgage, an auto loan, and not too many credit cards. </a:t>
            </a:r>
          </a:p>
          <a:p>
            <a:pPr marL="640559" lvl="1" indent="-174698" eaLnBrk="1" fontAlgn="auto" hangingPunct="1">
              <a:spcBef>
                <a:spcPts val="0"/>
              </a:spcBef>
              <a:spcAft>
                <a:spcPts val="0"/>
              </a:spcAft>
              <a:buFont typeface="Arial"/>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Source: FICO. www.myfico.com</a:t>
            </a:r>
            <a:r>
              <a:rPr lang="en-US" dirty="0" smtClean="0">
                <a:solidFill>
                  <a:srgbClr val="000000"/>
                </a:solidFill>
              </a:rPr>
              <a:t>.</a:t>
            </a:r>
            <a:endParaRPr lang="en-US" dirty="0">
              <a:solidFill>
                <a:srgbClr val="000000"/>
              </a:solidFill>
            </a:endParaRPr>
          </a:p>
        </p:txBody>
      </p:sp>
      <p:sp>
        <p:nvSpPr>
          <p:cNvPr id="257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EA7A3646-6273-47AF-9F01-F85BC0C7B7F8}"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362882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identity is stolen, you need to place</a:t>
            </a:r>
            <a:r>
              <a:rPr lang="en-US" baseline="0" dirty="0" smtClean="0"/>
              <a:t> initial fraud alerts on your accounts, order credit reports and make an identity theft report, which is your statement of what occurred and the police report. </a:t>
            </a:r>
            <a:endParaRPr lang="en-US" dirty="0"/>
          </a:p>
        </p:txBody>
      </p:sp>
      <p:sp>
        <p:nvSpPr>
          <p:cNvPr id="4" name="Slide Number Placeholder 3"/>
          <p:cNvSpPr>
            <a:spLocks noGrp="1"/>
          </p:cNvSpPr>
          <p:nvPr>
            <p:ph type="sldNum" sz="quarter" idx="10"/>
          </p:nvPr>
        </p:nvSpPr>
        <p:spPr/>
        <p:txBody>
          <a:bodyPr/>
          <a:lstStyle/>
          <a:p>
            <a:fld id="{BA9075B9-4115-4461-96C3-A65439F7CE3B}" type="slidenum">
              <a:rPr lang="en-US" smtClean="0"/>
              <a:t>30</a:t>
            </a:fld>
            <a:endParaRPr lang="en-US"/>
          </a:p>
        </p:txBody>
      </p:sp>
    </p:spTree>
    <p:extLst>
      <p:ext uri="{BB962C8B-B14F-4D97-AF65-F5344CB8AC3E}">
        <p14:creationId xmlns:p14="http://schemas.microsoft.com/office/powerpoint/2010/main" val="410680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scams fall into three categories</a:t>
            </a:r>
            <a:endParaRPr lang="en-US" dirty="0"/>
          </a:p>
        </p:txBody>
      </p:sp>
      <p:sp>
        <p:nvSpPr>
          <p:cNvPr id="4" name="Slide Number Placeholder 3"/>
          <p:cNvSpPr>
            <a:spLocks noGrp="1"/>
          </p:cNvSpPr>
          <p:nvPr>
            <p:ph type="sldNum" sz="quarter" idx="10"/>
          </p:nvPr>
        </p:nvSpPr>
        <p:spPr/>
        <p:txBody>
          <a:bodyPr/>
          <a:lstStyle/>
          <a:p>
            <a:fld id="{BA9075B9-4115-4461-96C3-A65439F7CE3B}" type="slidenum">
              <a:rPr lang="en-US" smtClean="0"/>
              <a:t>35</a:t>
            </a:fld>
            <a:endParaRPr lang="en-US"/>
          </a:p>
        </p:txBody>
      </p:sp>
    </p:spTree>
    <p:extLst>
      <p:ext uri="{BB962C8B-B14F-4D97-AF65-F5344CB8AC3E}">
        <p14:creationId xmlns:p14="http://schemas.microsoft.com/office/powerpoint/2010/main" val="208079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with anecdote about Western</a:t>
            </a:r>
            <a:r>
              <a:rPr lang="en-US" baseline="0" dirty="0" smtClean="0"/>
              <a:t> Sky Financial—she looks friendly, $10,000 seems great! What’s the problem? Fine print says you will, typically, make 84 monthly payments of $743.99. That is over $60,000 for taking out $10k! </a:t>
            </a:r>
            <a:r>
              <a:rPr lang="en-US" dirty="0" smtClean="0"/>
              <a:t>Payday lending was</a:t>
            </a:r>
            <a:r>
              <a:rPr lang="en-US" baseline="0" dirty="0" smtClean="0"/>
              <a:t> banned in 2004, but there are still online lenders and it is legal in </a:t>
            </a:r>
            <a:r>
              <a:rPr lang="en-US" dirty="0"/>
              <a:t>Alabama, Florida, Tennessee and South Carolina.  There are also roughly 16 payday lenders on the road from </a:t>
            </a:r>
            <a:r>
              <a:rPr lang="en-US" dirty="0" err="1"/>
              <a:t>Phenix</a:t>
            </a:r>
            <a:r>
              <a:rPr lang="en-US" dirty="0"/>
              <a:t>, Alabama to Fort Benning, GA. </a:t>
            </a:r>
          </a:p>
        </p:txBody>
      </p:sp>
      <p:sp>
        <p:nvSpPr>
          <p:cNvPr id="4" name="Slide Number Placeholder 3"/>
          <p:cNvSpPr>
            <a:spLocks noGrp="1"/>
          </p:cNvSpPr>
          <p:nvPr>
            <p:ph type="sldNum" sz="quarter" idx="10"/>
          </p:nvPr>
        </p:nvSpPr>
        <p:spPr/>
        <p:txBody>
          <a:bodyPr/>
          <a:lstStyle/>
          <a:p>
            <a:fld id="{BA9075B9-4115-4461-96C3-A65439F7CE3B}" type="slidenum">
              <a:rPr lang="en-US" smtClean="0"/>
              <a:t>5</a:t>
            </a:fld>
            <a:endParaRPr lang="en-US"/>
          </a:p>
        </p:txBody>
      </p:sp>
    </p:spTree>
    <p:extLst>
      <p:ext uri="{BB962C8B-B14F-4D97-AF65-F5344CB8AC3E}">
        <p14:creationId xmlns:p14="http://schemas.microsoft.com/office/powerpoint/2010/main" val="251797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pawn is still very much legal. Also very prevalent around military installations, with the most in Chatham</a:t>
            </a:r>
            <a:r>
              <a:rPr lang="en-US" baseline="0" dirty="0" smtClean="0"/>
              <a:t> County where Savannah is. We have many in the Marietta area where the car dealerships are. The main issue surprisingly is not repossession of the vehicle, but consumers being stuck making payments for multiple years, often paying more in interest than the car was worth in the first place. </a:t>
            </a:r>
            <a:endParaRPr lang="en-US" dirty="0"/>
          </a:p>
        </p:txBody>
      </p:sp>
      <p:sp>
        <p:nvSpPr>
          <p:cNvPr id="4" name="Slide Number Placeholder 3"/>
          <p:cNvSpPr>
            <a:spLocks noGrp="1"/>
          </p:cNvSpPr>
          <p:nvPr>
            <p:ph type="sldNum" sz="quarter" idx="10"/>
          </p:nvPr>
        </p:nvSpPr>
        <p:spPr/>
        <p:txBody>
          <a:bodyPr/>
          <a:lstStyle/>
          <a:p>
            <a:fld id="{BA9075B9-4115-4461-96C3-A65439F7CE3B}" type="slidenum">
              <a:rPr lang="en-US" smtClean="0"/>
              <a:t>6</a:t>
            </a:fld>
            <a:endParaRPr lang="en-US"/>
          </a:p>
        </p:txBody>
      </p:sp>
    </p:spTree>
    <p:extLst>
      <p:ext uri="{BB962C8B-B14F-4D97-AF65-F5344CB8AC3E}">
        <p14:creationId xmlns:p14="http://schemas.microsoft.com/office/powerpoint/2010/main" val="418550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075B9-4115-4461-96C3-A65439F7CE3B}" type="slidenum">
              <a:rPr lang="en-US" smtClean="0"/>
              <a:t>12</a:t>
            </a:fld>
            <a:endParaRPr lang="en-US"/>
          </a:p>
        </p:txBody>
      </p:sp>
    </p:spTree>
    <p:extLst>
      <p:ext uri="{BB962C8B-B14F-4D97-AF65-F5344CB8AC3E}">
        <p14:creationId xmlns:p14="http://schemas.microsoft.com/office/powerpoint/2010/main" val="425191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 Georgia and Nevada are the top three states for fraud per capita and other complaints; and these are just the ones we hear about! As we discussed, seniors especially are less likely to report issues, and the general population will not report an incident if they were not actually taken advantage of. We encourage everyone to report any suspicious call they receive or email that might be from a scammer, so we can stop them from taking advantage of less prepared folks in our communities!</a:t>
            </a:r>
          </a:p>
        </p:txBody>
      </p:sp>
      <p:sp>
        <p:nvSpPr>
          <p:cNvPr id="4" name="Slide Number Placeholder 3"/>
          <p:cNvSpPr>
            <a:spLocks noGrp="1"/>
          </p:cNvSpPr>
          <p:nvPr>
            <p:ph type="sldNum" sz="quarter" idx="10"/>
          </p:nvPr>
        </p:nvSpPr>
        <p:spPr/>
        <p:txBody>
          <a:bodyPr/>
          <a:lstStyle/>
          <a:p>
            <a:fld id="{BA9075B9-4115-4461-96C3-A65439F7CE3B}" type="slidenum">
              <a:rPr lang="en-US" smtClean="0"/>
              <a:t>13</a:t>
            </a:fld>
            <a:endParaRPr lang="en-US"/>
          </a:p>
        </p:txBody>
      </p:sp>
    </p:spTree>
    <p:extLst>
      <p:ext uri="{BB962C8B-B14F-4D97-AF65-F5344CB8AC3E}">
        <p14:creationId xmlns:p14="http://schemas.microsoft.com/office/powerpoint/2010/main" val="151031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 Georgia and Nevada are the top three states for fraud per capita and other complaints; and these are just the ones we hear about! As we discussed, seniors especially are less likely to report issues, and the general population will not report an incident if they were not actually taken advantage of. We encourage everyone to report any suspicious call they receive or email that might be from a scammer, so we can stop them from taking advantage of less prepared folks in our communities!</a:t>
            </a:r>
          </a:p>
        </p:txBody>
      </p:sp>
      <p:sp>
        <p:nvSpPr>
          <p:cNvPr id="4" name="Slide Number Placeholder 3"/>
          <p:cNvSpPr>
            <a:spLocks noGrp="1"/>
          </p:cNvSpPr>
          <p:nvPr>
            <p:ph type="sldNum" sz="quarter" idx="10"/>
          </p:nvPr>
        </p:nvSpPr>
        <p:spPr/>
        <p:txBody>
          <a:bodyPr/>
          <a:lstStyle/>
          <a:p>
            <a:fld id="{BA9075B9-4115-4461-96C3-A65439F7CE3B}" type="slidenum">
              <a:rPr lang="en-US" smtClean="0"/>
              <a:t>15</a:t>
            </a:fld>
            <a:endParaRPr lang="en-US"/>
          </a:p>
        </p:txBody>
      </p:sp>
    </p:spTree>
    <p:extLst>
      <p:ext uri="{BB962C8B-B14F-4D97-AF65-F5344CB8AC3E}">
        <p14:creationId xmlns:p14="http://schemas.microsoft.com/office/powerpoint/2010/main" val="278719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 Georgia and Nevada are the top three states for fraud per capita and other complaints; and these are just the ones we hear about! As we discussed, seniors especially are less likely to report issues, and the general population will not report an incident if they were not actually taken advantage of. We encourage everyone to report any suspicious call they receive or email that might be from a scammer, so we can stop them from taking advantage of less prepared folks in our communities!</a:t>
            </a:r>
          </a:p>
        </p:txBody>
      </p:sp>
      <p:sp>
        <p:nvSpPr>
          <p:cNvPr id="4" name="Slide Number Placeholder 3"/>
          <p:cNvSpPr>
            <a:spLocks noGrp="1"/>
          </p:cNvSpPr>
          <p:nvPr>
            <p:ph type="sldNum" sz="quarter" idx="10"/>
          </p:nvPr>
        </p:nvSpPr>
        <p:spPr/>
        <p:txBody>
          <a:bodyPr/>
          <a:lstStyle/>
          <a:p>
            <a:fld id="{BA9075B9-4115-4461-96C3-A65439F7CE3B}" type="slidenum">
              <a:rPr lang="en-US" smtClean="0"/>
              <a:t>16</a:t>
            </a:fld>
            <a:endParaRPr lang="en-US"/>
          </a:p>
        </p:txBody>
      </p:sp>
    </p:spTree>
    <p:extLst>
      <p:ext uri="{BB962C8B-B14F-4D97-AF65-F5344CB8AC3E}">
        <p14:creationId xmlns:p14="http://schemas.microsoft.com/office/powerpoint/2010/main" val="409213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should file? We think everyone</a:t>
            </a:r>
            <a:r>
              <a:rPr lang="en-US" baseline="0" dirty="0" smtClean="0"/>
              <a:t> should. Tax filing threshold for an individual is $10,000, but everyone is at risk for having their social stolen and used to file a faulty tax return. It doesn’t matter how much you make, the scammers will make up fake income for you to get your income. </a:t>
            </a:r>
          </a:p>
          <a:p>
            <a:endParaRPr lang="en-US" baseline="0" dirty="0" smtClean="0"/>
          </a:p>
          <a:p>
            <a:r>
              <a:rPr lang="en-US" baseline="0" dirty="0" smtClean="0"/>
              <a:t>The IRS will ONLY contact you via mail for payments or refunds. If you signed up through a tax preparer, they might email you updates, but not the IRS.</a:t>
            </a:r>
          </a:p>
          <a:p>
            <a:endParaRPr lang="en-US" baseline="0" dirty="0" smtClean="0"/>
          </a:p>
        </p:txBody>
      </p:sp>
      <p:sp>
        <p:nvSpPr>
          <p:cNvPr id="4" name="Slide Number Placeholder 3"/>
          <p:cNvSpPr>
            <a:spLocks noGrp="1"/>
          </p:cNvSpPr>
          <p:nvPr>
            <p:ph type="sldNum" sz="quarter" idx="10"/>
          </p:nvPr>
        </p:nvSpPr>
        <p:spPr/>
        <p:txBody>
          <a:bodyPr/>
          <a:lstStyle/>
          <a:p>
            <a:fld id="{BA9075B9-4115-4461-96C3-A65439F7CE3B}" type="slidenum">
              <a:rPr lang="en-US" smtClean="0"/>
              <a:t>17</a:t>
            </a:fld>
            <a:endParaRPr lang="en-US"/>
          </a:p>
        </p:txBody>
      </p:sp>
    </p:spTree>
    <p:extLst>
      <p:ext uri="{BB962C8B-B14F-4D97-AF65-F5344CB8AC3E}">
        <p14:creationId xmlns:p14="http://schemas.microsoft.com/office/powerpoint/2010/main" val="292911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AARP is free for anyone, regardless</a:t>
            </a:r>
            <a:r>
              <a:rPr lang="en-US" baseline="0" dirty="0" smtClean="0"/>
              <a:t> of income. VITA is for anyone with income below $53,000.</a:t>
            </a:r>
            <a:endParaRPr lang="en-US" dirty="0"/>
          </a:p>
        </p:txBody>
      </p:sp>
      <p:sp>
        <p:nvSpPr>
          <p:cNvPr id="4" name="Slide Number Placeholder 3"/>
          <p:cNvSpPr>
            <a:spLocks noGrp="1"/>
          </p:cNvSpPr>
          <p:nvPr>
            <p:ph type="sldNum" sz="quarter" idx="10"/>
          </p:nvPr>
        </p:nvSpPr>
        <p:spPr/>
        <p:txBody>
          <a:bodyPr/>
          <a:lstStyle/>
          <a:p>
            <a:fld id="{BA9075B9-4115-4461-96C3-A65439F7CE3B}" type="slidenum">
              <a:rPr lang="en-US" smtClean="0"/>
              <a:t>18</a:t>
            </a:fld>
            <a:endParaRPr lang="en-US"/>
          </a:p>
        </p:txBody>
      </p:sp>
    </p:spTree>
    <p:extLst>
      <p:ext uri="{BB962C8B-B14F-4D97-AF65-F5344CB8AC3E}">
        <p14:creationId xmlns:p14="http://schemas.microsoft.com/office/powerpoint/2010/main" val="15529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69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076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738188" y="274638"/>
            <a:ext cx="10715627" cy="743347"/>
          </a:xfrm>
          <a:prstGeom prst="rect">
            <a:avLst/>
          </a:prstGeom>
        </p:spPr>
        <p:txBody>
          <a:bodyPr rtlCol="0">
            <a:normAutofit/>
          </a:bodyPr>
          <a:lstStyle/>
          <a:p>
            <a:r>
              <a:rPr lang="en-US" smtClean="0"/>
              <a:t>Click to edit Master title style</a:t>
            </a:r>
            <a:endParaRPr lang="en-US" dirty="0"/>
          </a:p>
        </p:txBody>
      </p:sp>
      <p:sp>
        <p:nvSpPr>
          <p:cNvPr id="24" name="Content Placeholder 2"/>
          <p:cNvSpPr>
            <a:spLocks noGrp="1"/>
          </p:cNvSpPr>
          <p:nvPr>
            <p:ph sz="half" idx="1"/>
          </p:nvPr>
        </p:nvSpPr>
        <p:spPr>
          <a:xfrm>
            <a:off x="738192" y="1350184"/>
            <a:ext cx="10715625" cy="4525963"/>
          </a:xfrm>
          <a:prstGeom prst="rect">
            <a:avLst/>
          </a:prstGeom>
        </p:spPr>
        <p:txBody>
          <a:bodyPr/>
          <a:lstStyle>
            <a:lvl1pPr marL="452628" indent="-457200">
              <a:buFont typeface="+mj-lt"/>
              <a:buAutoNum type="arabicPeriod"/>
              <a:defRPr sz="2000"/>
            </a:lvl1pPr>
            <a:lvl2pPr marL="800100" indent="-342900">
              <a:spcBef>
                <a:spcPts val="1000"/>
              </a:spcBef>
              <a:buSzPct val="100000"/>
              <a:buFont typeface="+mj-lt"/>
              <a:buAutoNum type="alphaLcPeriod"/>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fld id="{7147D194-47A0-422C-A311-2905D64F5C48}" type="slidenum">
              <a:rPr lang="en-US" altLang="en-US"/>
              <a:pPr/>
              <a:t>‹#›</a:t>
            </a:fld>
            <a:endParaRPr lang="en-US" altLang="en-US"/>
          </a:p>
        </p:txBody>
      </p:sp>
    </p:spTree>
    <p:extLst>
      <p:ext uri="{BB962C8B-B14F-4D97-AF65-F5344CB8AC3E}">
        <p14:creationId xmlns:p14="http://schemas.microsoft.com/office/powerpoint/2010/main" val="298432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054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20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023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83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171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026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4/19/2016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2054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45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B61BEF0D-F0BB-DE4B-95CE-6DB70DBA9567}" type="datetimeFigureOut">
              <a:rPr lang="en-US" smtClean="0"/>
              <a:pPr defTabSz="457200"/>
              <a:t>4/19/2016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D57F1E4F-1CFF-5643-939E-217C01CDF565}" type="slidenum">
              <a:rPr lang="en-US" smtClean="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70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fcc.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a:t>
            </a:r>
            <a:endParaRPr lang="en-US" dirty="0"/>
          </a:p>
        </p:txBody>
      </p:sp>
      <p:sp>
        <p:nvSpPr>
          <p:cNvPr id="3" name="Text Placeholder 2"/>
          <p:cNvSpPr>
            <a:spLocks noGrp="1"/>
          </p:cNvSpPr>
          <p:nvPr>
            <p:ph type="body" idx="1"/>
          </p:nvPr>
        </p:nvSpPr>
        <p:spPr/>
        <p:txBody>
          <a:bodyPr/>
          <a:lstStyle/>
          <a:p>
            <a:pPr lvl="0"/>
            <a:r>
              <a:rPr lang="en-US" i="1" dirty="0"/>
              <a:t>FIGHTING BACK AGAINST SCAMS AND IDENTITY THEFT</a:t>
            </a:r>
            <a:endParaRPr lang="en-US" dirty="0"/>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2474951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AD47"/>
                </a:solidFill>
              </a:rPr>
              <a:t>Binding Arbitration: Cons</a:t>
            </a:r>
            <a:endParaRPr lang="en-US" b="1" dirty="0">
              <a:solidFill>
                <a:srgbClr val="70AD47"/>
              </a:solidFill>
            </a:endParaRPr>
          </a:p>
        </p:txBody>
      </p:sp>
      <p:sp>
        <p:nvSpPr>
          <p:cNvPr id="6" name="Content Placeholder 5"/>
          <p:cNvSpPr>
            <a:spLocks noGrp="1"/>
          </p:cNvSpPr>
          <p:nvPr>
            <p:ph idx="1"/>
          </p:nvPr>
        </p:nvSpPr>
        <p:spPr/>
        <p:txBody>
          <a:bodyPr>
            <a:noAutofit/>
          </a:bodyPr>
          <a:lstStyle/>
          <a:p>
            <a:pPr lvl="0">
              <a:buFont typeface="Courier New" panose="02070309020205020404" pitchFamily="49" charset="0"/>
              <a:buChar char="o"/>
            </a:pPr>
            <a:r>
              <a:rPr lang="en-US" sz="3200" dirty="0" smtClean="0"/>
              <a:t> Arbitration costs more than filing a claim in court.</a:t>
            </a:r>
          </a:p>
          <a:p>
            <a:pPr lvl="0">
              <a:buFont typeface="Courier New" panose="02070309020205020404" pitchFamily="49" charset="0"/>
              <a:buChar char="o"/>
            </a:pPr>
            <a:r>
              <a:rPr lang="en-US" sz="3200" dirty="0" smtClean="0"/>
              <a:t> Unlike </a:t>
            </a:r>
            <a:r>
              <a:rPr lang="en-US" sz="3200" dirty="0"/>
              <a:t>a court ruling, a binding arbitration ruling can't be appealed</a:t>
            </a:r>
            <a:r>
              <a:rPr lang="en-US" sz="3200" dirty="0" smtClean="0"/>
              <a:t>.</a:t>
            </a:r>
          </a:p>
          <a:p>
            <a:pPr lvl="0">
              <a:buFont typeface="Courier New" panose="02070309020205020404" pitchFamily="49" charset="0"/>
              <a:buChar char="o"/>
            </a:pPr>
            <a:r>
              <a:rPr lang="en-US" sz="3200" dirty="0" smtClean="0"/>
              <a:t> Lack of transparency—everything happens behind closed doors.</a:t>
            </a:r>
          </a:p>
          <a:p>
            <a:pPr lvl="0">
              <a:buFont typeface="Courier New" panose="02070309020205020404" pitchFamily="49" charset="0"/>
              <a:buChar char="o"/>
            </a:pPr>
            <a:r>
              <a:rPr lang="en-US" sz="3200" dirty="0" smtClean="0"/>
              <a:t> Objectivity is questionable.</a:t>
            </a:r>
          </a:p>
          <a:p>
            <a:pPr lvl="0">
              <a:buFont typeface="Courier New" panose="02070309020205020404" pitchFamily="49" charset="0"/>
              <a:buChar char="o"/>
            </a:pPr>
            <a:r>
              <a:rPr lang="en-US" sz="3200" dirty="0" smtClean="0"/>
              <a:t> Many will exclude you from class action suits in the future.</a:t>
            </a:r>
            <a:endParaRPr lang="en-US" sz="3200"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1397519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Binding Arbitration in Georgia</a:t>
            </a:r>
            <a:endParaRPr lang="en-US" dirty="0"/>
          </a:p>
        </p:txBody>
      </p:sp>
      <p:sp>
        <p:nvSpPr>
          <p:cNvPr id="3" name="Text Placeholder 2"/>
          <p:cNvSpPr>
            <a:spLocks noGrp="1"/>
          </p:cNvSpPr>
          <p:nvPr>
            <p:ph type="body" idx="1"/>
          </p:nvPr>
        </p:nvSpPr>
        <p:spPr/>
        <p:txBody>
          <a:bodyPr/>
          <a:lstStyle/>
          <a:p>
            <a:r>
              <a:rPr lang="en-US" b="1" dirty="0" smtClean="0"/>
              <a:t>Legal</a:t>
            </a:r>
            <a:endParaRPr lang="en-US" b="1" dirty="0"/>
          </a:p>
        </p:txBody>
      </p:sp>
      <p:sp>
        <p:nvSpPr>
          <p:cNvPr id="4" name="Content Placeholder 3"/>
          <p:cNvSpPr>
            <a:spLocks noGrp="1"/>
          </p:cNvSpPr>
          <p:nvPr>
            <p:ph sz="half" idx="2"/>
          </p:nvPr>
        </p:nvSpPr>
        <p:spPr>
          <a:xfrm>
            <a:off x="1097280" y="2582334"/>
            <a:ext cx="4937760" cy="3684353"/>
          </a:xfrm>
        </p:spPr>
        <p:txBody>
          <a:bodyPr>
            <a:normAutofit fontScale="85000" lnSpcReduction="20000"/>
          </a:bodyPr>
          <a:lstStyle/>
          <a:p>
            <a:pPr lvl="0">
              <a:buFont typeface="Courier New" panose="02070309020205020404" pitchFamily="49" charset="0"/>
              <a:buChar char="o"/>
            </a:pPr>
            <a:r>
              <a:rPr lang="en-US" dirty="0" smtClean="0"/>
              <a:t> Employment </a:t>
            </a:r>
            <a:endParaRPr lang="en-US" dirty="0"/>
          </a:p>
          <a:p>
            <a:pPr lvl="0">
              <a:buFont typeface="Courier New" panose="02070309020205020404" pitchFamily="49" charset="0"/>
              <a:buChar char="o"/>
            </a:pPr>
            <a:r>
              <a:rPr lang="en-US" dirty="0" smtClean="0"/>
              <a:t> Home </a:t>
            </a:r>
            <a:r>
              <a:rPr lang="en-US" dirty="0"/>
              <a:t>Building</a:t>
            </a:r>
          </a:p>
          <a:p>
            <a:pPr lvl="0">
              <a:buFont typeface="Courier New" panose="02070309020205020404" pitchFamily="49" charset="0"/>
              <a:buChar char="o"/>
            </a:pPr>
            <a:r>
              <a:rPr lang="en-US" dirty="0" smtClean="0"/>
              <a:t> Car </a:t>
            </a:r>
            <a:r>
              <a:rPr lang="en-US" dirty="0"/>
              <a:t>Loans &amp; Leases</a:t>
            </a:r>
          </a:p>
          <a:p>
            <a:pPr lvl="0">
              <a:buFont typeface="Courier New" panose="02070309020205020404" pitchFamily="49" charset="0"/>
              <a:buChar char="o"/>
            </a:pPr>
            <a:r>
              <a:rPr lang="en-US" dirty="0" smtClean="0"/>
              <a:t> Service </a:t>
            </a:r>
            <a:r>
              <a:rPr lang="en-US" dirty="0"/>
              <a:t>Contracts (Cell Phone, Cable, Utilities)</a:t>
            </a:r>
          </a:p>
          <a:p>
            <a:pPr lvl="0">
              <a:buFont typeface="Courier New" panose="02070309020205020404" pitchFamily="49" charset="0"/>
              <a:buChar char="o"/>
            </a:pPr>
            <a:r>
              <a:rPr lang="en-US" dirty="0" smtClean="0"/>
              <a:t> Online </a:t>
            </a:r>
            <a:r>
              <a:rPr lang="en-US" dirty="0"/>
              <a:t>Agreements (iTunes, Netflix, PayPal)</a:t>
            </a:r>
          </a:p>
          <a:p>
            <a:pPr lvl="0">
              <a:buFont typeface="Courier New" panose="02070309020205020404" pitchFamily="49" charset="0"/>
              <a:buChar char="o"/>
            </a:pPr>
            <a:r>
              <a:rPr lang="en-US" dirty="0" smtClean="0"/>
              <a:t> Credit </a:t>
            </a:r>
            <a:r>
              <a:rPr lang="en-US" dirty="0"/>
              <a:t>Cards</a:t>
            </a:r>
          </a:p>
          <a:p>
            <a:pPr lvl="0">
              <a:buFont typeface="Courier New" panose="02070309020205020404" pitchFamily="49" charset="0"/>
              <a:buChar char="o"/>
            </a:pPr>
            <a:r>
              <a:rPr lang="en-US" dirty="0" smtClean="0"/>
              <a:t> Retirement </a:t>
            </a:r>
            <a:r>
              <a:rPr lang="en-US" dirty="0"/>
              <a:t>Accounts</a:t>
            </a:r>
          </a:p>
          <a:p>
            <a:pPr lvl="0">
              <a:buFont typeface="Courier New" panose="02070309020205020404" pitchFamily="49" charset="0"/>
              <a:buChar char="o"/>
            </a:pPr>
            <a:r>
              <a:rPr lang="en-US" dirty="0" smtClean="0"/>
              <a:t> Investment </a:t>
            </a:r>
            <a:r>
              <a:rPr lang="en-US" dirty="0"/>
              <a:t>Accounts</a:t>
            </a:r>
          </a:p>
          <a:p>
            <a:pPr lvl="0">
              <a:buFont typeface="Courier New" panose="02070309020205020404" pitchFamily="49" charset="0"/>
              <a:buChar char="o"/>
            </a:pPr>
            <a:r>
              <a:rPr lang="en-US" dirty="0" smtClean="0"/>
              <a:t> Checking </a:t>
            </a:r>
            <a:r>
              <a:rPr lang="en-US" dirty="0"/>
              <a:t>Accounts</a:t>
            </a:r>
          </a:p>
          <a:p>
            <a:pPr lvl="0">
              <a:buFont typeface="Courier New" panose="02070309020205020404" pitchFamily="49" charset="0"/>
              <a:buChar char="o"/>
            </a:pPr>
            <a:r>
              <a:rPr lang="en-US" dirty="0" smtClean="0"/>
              <a:t> Nursing </a:t>
            </a:r>
            <a:r>
              <a:rPr lang="en-US" dirty="0"/>
              <a:t>Facilities</a:t>
            </a:r>
          </a:p>
          <a:p>
            <a:endParaRPr lang="en-US" dirty="0"/>
          </a:p>
        </p:txBody>
      </p:sp>
      <p:sp>
        <p:nvSpPr>
          <p:cNvPr id="5" name="Text Placeholder 4"/>
          <p:cNvSpPr>
            <a:spLocks noGrp="1"/>
          </p:cNvSpPr>
          <p:nvPr>
            <p:ph type="body" sz="quarter" idx="3"/>
          </p:nvPr>
        </p:nvSpPr>
        <p:spPr/>
        <p:txBody>
          <a:bodyPr/>
          <a:lstStyle/>
          <a:p>
            <a:r>
              <a:rPr lang="en-US" b="1" dirty="0" smtClean="0"/>
              <a:t>Illegal</a:t>
            </a:r>
            <a:endParaRPr lang="en-US" b="1" dirty="0"/>
          </a:p>
        </p:txBody>
      </p:sp>
      <p:sp>
        <p:nvSpPr>
          <p:cNvPr id="6" name="Content Placeholder 5"/>
          <p:cNvSpPr>
            <a:spLocks noGrp="1"/>
          </p:cNvSpPr>
          <p:nvPr>
            <p:ph sz="quarter" idx="4"/>
          </p:nvPr>
        </p:nvSpPr>
        <p:spPr/>
        <p:txBody>
          <a:bodyPr>
            <a:normAutofit lnSpcReduction="10000"/>
          </a:bodyPr>
          <a:lstStyle/>
          <a:p>
            <a:pPr lvl="0">
              <a:buFont typeface="Courier New" panose="02070309020205020404" pitchFamily="49" charset="0"/>
              <a:buChar char="o"/>
            </a:pPr>
            <a:r>
              <a:rPr lang="en-US" dirty="0" smtClean="0"/>
              <a:t> Contracts </a:t>
            </a:r>
            <a:r>
              <a:rPr lang="en-US" dirty="0"/>
              <a:t>for the Purchase of Consumer Goods (for example, cars)</a:t>
            </a:r>
          </a:p>
          <a:p>
            <a:pPr lvl="0">
              <a:buFont typeface="Courier New" panose="02070309020205020404" pitchFamily="49" charset="0"/>
              <a:buChar char="o"/>
            </a:pPr>
            <a:r>
              <a:rPr lang="en-US" dirty="0" smtClean="0"/>
              <a:t> Insurance </a:t>
            </a:r>
            <a:r>
              <a:rPr lang="en-US" dirty="0"/>
              <a:t>Contracts</a:t>
            </a:r>
          </a:p>
          <a:p>
            <a:pPr lvl="0">
              <a:buFont typeface="Courier New" panose="02070309020205020404" pitchFamily="49" charset="0"/>
              <a:buChar char="o"/>
            </a:pPr>
            <a:r>
              <a:rPr lang="en-US" dirty="0" smtClean="0"/>
              <a:t> Provisions </a:t>
            </a:r>
            <a:r>
              <a:rPr lang="en-US" dirty="0"/>
              <a:t>Relating to Injuries Resulting from Medical Care (medical malpractice)</a:t>
            </a:r>
          </a:p>
          <a:p>
            <a:pPr lvl="0">
              <a:buFont typeface="Courier New" panose="02070309020205020404" pitchFamily="49" charset="0"/>
              <a:buChar char="o"/>
            </a:pPr>
            <a:r>
              <a:rPr lang="en-US" dirty="0" smtClean="0"/>
              <a:t> Provisions </a:t>
            </a:r>
            <a:r>
              <a:rPr lang="en-US" dirty="0"/>
              <a:t>Relating to Personal Bodily Injury or Wrongful Death Based on Tort</a:t>
            </a:r>
          </a:p>
          <a:p>
            <a:pPr lvl="0">
              <a:buFont typeface="Courier New" panose="02070309020205020404" pitchFamily="49" charset="0"/>
              <a:buChar char="o"/>
            </a:pPr>
            <a:r>
              <a:rPr lang="en-US" dirty="0" smtClean="0"/>
              <a:t> Loan </a:t>
            </a:r>
            <a:r>
              <a:rPr lang="en-US" dirty="0"/>
              <a:t>Agreements in which the Amount of Indebtedness is $25,000 or Less at the Time of Execution</a:t>
            </a:r>
          </a:p>
          <a:p>
            <a:endParaRPr lang="en-US"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3127494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AD47"/>
                </a:solidFill>
              </a:rPr>
              <a:t>Example: Boost Mobile Contract</a:t>
            </a:r>
            <a:endParaRPr lang="en-US" b="1" dirty="0">
              <a:solidFill>
                <a:srgbClr val="70AD47"/>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800034"/>
            <a:ext cx="9635836" cy="2774917"/>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791" y="4552281"/>
            <a:ext cx="2294905" cy="1776700"/>
          </a:xfrm>
          <a:prstGeom prst="rect">
            <a:avLst/>
          </a:prstGeom>
        </p:spPr>
      </p:pic>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401260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4014" y="115915"/>
            <a:ext cx="1271011" cy="1286165"/>
          </a:xfrm>
          <a:prstGeom prst="rect">
            <a:avLst/>
          </a:prstGeom>
        </p:spPr>
      </p:pic>
      <p:sp>
        <p:nvSpPr>
          <p:cNvPr id="2" name="Title 1"/>
          <p:cNvSpPr>
            <a:spLocks noGrp="1"/>
          </p:cNvSpPr>
          <p:nvPr>
            <p:ph type="title"/>
          </p:nvPr>
        </p:nvSpPr>
        <p:spPr>
          <a:xfrm>
            <a:off x="716834" y="364209"/>
            <a:ext cx="10515600" cy="666560"/>
          </a:xfrm>
        </p:spPr>
        <p:txBody>
          <a:bodyPr>
            <a:normAutofit fontScale="90000"/>
          </a:bodyPr>
          <a:lstStyle/>
          <a:p>
            <a:r>
              <a:rPr lang="en-US" dirty="0" smtClean="0">
                <a:solidFill>
                  <a:srgbClr val="70AD47"/>
                </a:solidFill>
              </a:rPr>
              <a:t>Top Complaints in Georgia (2014 and 2015)</a:t>
            </a:r>
            <a:endParaRPr lang="en-US" dirty="0">
              <a:solidFill>
                <a:srgbClr val="70AD47"/>
              </a:solidFill>
            </a:endParaRPr>
          </a:p>
        </p:txBody>
      </p:sp>
      <p:graphicFrame>
        <p:nvGraphicFramePr>
          <p:cNvPr id="5" name="Content Placeholder 4"/>
          <p:cNvGraphicFramePr>
            <a:graphicFrameLocks noGrp="1"/>
          </p:cNvGraphicFramePr>
          <p:nvPr>
            <p:ph idx="1"/>
            <p:extLst/>
          </p:nvPr>
        </p:nvGraphicFramePr>
        <p:xfrm>
          <a:off x="842355" y="1023943"/>
          <a:ext cx="10136263" cy="5262880"/>
        </p:xfrm>
        <a:graphic>
          <a:graphicData uri="http://schemas.openxmlformats.org/drawingml/2006/table">
            <a:tbl>
              <a:tblPr firstRow="1" bandRow="1">
                <a:tableStyleId>{F5AB1C69-6EDB-4FF4-983F-18BD219EF322}</a:tableStyleId>
              </a:tblPr>
              <a:tblGrid>
                <a:gridCol w="2577223"/>
                <a:gridCol w="1609344"/>
                <a:gridCol w="1414272"/>
                <a:gridCol w="1536192"/>
                <a:gridCol w="1377696"/>
                <a:gridCol w="1621536"/>
              </a:tblGrid>
              <a:tr h="370840">
                <a:tc>
                  <a:txBody>
                    <a:bodyPr/>
                    <a:lstStyle/>
                    <a:p>
                      <a:pPr algn="ctr"/>
                      <a:r>
                        <a:rPr lang="en-US" dirty="0" smtClean="0"/>
                        <a:t>Scam Type</a:t>
                      </a:r>
                      <a:endParaRPr lang="en-US" dirty="0"/>
                    </a:p>
                  </a:txBody>
                  <a:tcPr/>
                </a:tc>
                <a:tc>
                  <a:txBody>
                    <a:bodyPr/>
                    <a:lstStyle/>
                    <a:p>
                      <a:pPr algn="ctr"/>
                      <a:r>
                        <a:rPr lang="en-US" dirty="0" smtClean="0"/>
                        <a:t>Number - 14</a:t>
                      </a:r>
                      <a:endParaRPr lang="en-US" dirty="0"/>
                    </a:p>
                  </a:txBody>
                  <a:tcPr/>
                </a:tc>
                <a:tc>
                  <a:txBody>
                    <a:bodyPr/>
                    <a:lstStyle/>
                    <a:p>
                      <a:pPr algn="ctr"/>
                      <a:r>
                        <a:rPr lang="en-US" dirty="0" smtClean="0"/>
                        <a:t>Percent -14</a:t>
                      </a:r>
                      <a:endParaRPr lang="en-US" dirty="0"/>
                    </a:p>
                  </a:txBody>
                  <a:tcPr/>
                </a:tc>
                <a:tc>
                  <a:txBody>
                    <a:bodyPr/>
                    <a:lstStyle/>
                    <a:p>
                      <a:pPr algn="ctr"/>
                      <a:r>
                        <a:rPr lang="en-US" dirty="0" smtClean="0"/>
                        <a:t>Number - 15</a:t>
                      </a:r>
                      <a:endParaRPr lang="en-US" dirty="0"/>
                    </a:p>
                  </a:txBody>
                  <a:tcPr/>
                </a:tc>
                <a:tc>
                  <a:txBody>
                    <a:bodyPr/>
                    <a:lstStyle/>
                    <a:p>
                      <a:pPr algn="ctr"/>
                      <a:r>
                        <a:rPr lang="en-US" dirty="0" smtClean="0"/>
                        <a:t>Percent</a:t>
                      </a:r>
                      <a:r>
                        <a:rPr lang="en-US" baseline="0" dirty="0" smtClean="0"/>
                        <a:t> - 15</a:t>
                      </a:r>
                      <a:endParaRPr lang="en-US" dirty="0"/>
                    </a:p>
                  </a:txBody>
                  <a:tcPr/>
                </a:tc>
                <a:tc>
                  <a:txBody>
                    <a:bodyPr/>
                    <a:lstStyle/>
                    <a:p>
                      <a:pPr algn="ctr"/>
                      <a:r>
                        <a:rPr lang="en-US" dirty="0" smtClean="0"/>
                        <a:t>%</a:t>
                      </a:r>
                      <a:r>
                        <a:rPr lang="en-US" baseline="0" dirty="0" smtClean="0"/>
                        <a:t> Change</a:t>
                      </a:r>
                      <a:endParaRPr lang="en-US" dirty="0"/>
                    </a:p>
                  </a:txBody>
                  <a:tcPr/>
                </a:tc>
              </a:tr>
              <a:tr h="370840">
                <a:tc>
                  <a:txBody>
                    <a:bodyPr/>
                    <a:lstStyle/>
                    <a:p>
                      <a:r>
                        <a:rPr lang="en-US" sz="1400" dirty="0" smtClean="0"/>
                        <a:t>Debt</a:t>
                      </a:r>
                      <a:r>
                        <a:rPr lang="en-US" sz="1400" baseline="0" dirty="0" smtClean="0"/>
                        <a:t> Collection</a:t>
                      </a:r>
                      <a:endParaRPr lang="en-US" sz="1400" dirty="0"/>
                    </a:p>
                  </a:txBody>
                  <a:tcPr/>
                </a:tc>
                <a:tc>
                  <a:txBody>
                    <a:bodyPr/>
                    <a:lstStyle/>
                    <a:p>
                      <a:pPr algn="ctr"/>
                      <a:r>
                        <a:rPr lang="en-US" sz="1400" kern="1200" dirty="0" smtClean="0">
                          <a:effectLst/>
                        </a:rPr>
                        <a:t>13,816</a:t>
                      </a:r>
                      <a:endParaRPr lang="en-US" sz="1400" dirty="0"/>
                    </a:p>
                  </a:txBody>
                  <a:tcPr/>
                </a:tc>
                <a:tc>
                  <a:txBody>
                    <a:bodyPr/>
                    <a:lstStyle/>
                    <a:p>
                      <a:pPr algn="ctr"/>
                      <a:r>
                        <a:rPr lang="en-US" sz="1400" dirty="0" smtClean="0"/>
                        <a:t>18%</a:t>
                      </a:r>
                      <a:endParaRPr lang="en-US" sz="1400" dirty="0"/>
                    </a:p>
                  </a:txBody>
                  <a:tcPr/>
                </a:tc>
                <a:tc>
                  <a:txBody>
                    <a:bodyPr/>
                    <a:lstStyle/>
                    <a:p>
                      <a:pPr algn="ctr"/>
                      <a:r>
                        <a:rPr lang="en-US" sz="1400" dirty="0" smtClean="0"/>
                        <a:t>65,585</a:t>
                      </a:r>
                      <a:endParaRPr lang="en-US" sz="1400" dirty="0"/>
                    </a:p>
                  </a:txBody>
                  <a:tcPr/>
                </a:tc>
                <a:tc>
                  <a:txBody>
                    <a:bodyPr/>
                    <a:lstStyle/>
                    <a:p>
                      <a:pPr algn="ctr"/>
                      <a:r>
                        <a:rPr lang="en-US" sz="1400" dirty="0" smtClean="0"/>
                        <a:t>53%</a:t>
                      </a:r>
                      <a:endParaRPr lang="en-US" sz="1400" dirty="0"/>
                    </a:p>
                  </a:txBody>
                  <a:tcPr/>
                </a:tc>
                <a:tc>
                  <a:txBody>
                    <a:bodyPr/>
                    <a:lstStyle/>
                    <a:p>
                      <a:pPr algn="ctr"/>
                      <a:r>
                        <a:rPr lang="en-US" sz="1400" dirty="0" smtClean="0"/>
                        <a:t>+35%</a:t>
                      </a:r>
                      <a:endParaRPr lang="en-US" sz="1400" dirty="0"/>
                    </a:p>
                  </a:txBody>
                  <a:tcPr/>
                </a:tc>
              </a:tr>
              <a:tr h="370840">
                <a:tc>
                  <a:txBody>
                    <a:bodyPr/>
                    <a:lstStyle/>
                    <a:p>
                      <a:r>
                        <a:rPr lang="en-US" sz="1400" dirty="0" smtClean="0"/>
                        <a:t>Telephone</a:t>
                      </a:r>
                      <a:r>
                        <a:rPr lang="en-US" sz="1400" baseline="0" dirty="0" smtClean="0"/>
                        <a:t> and Mobile Scams</a:t>
                      </a:r>
                      <a:endParaRPr lang="en-US" sz="1400" dirty="0"/>
                    </a:p>
                  </a:txBody>
                  <a:tcPr/>
                </a:tc>
                <a:tc>
                  <a:txBody>
                    <a:bodyPr/>
                    <a:lstStyle/>
                    <a:p>
                      <a:pPr algn="ctr"/>
                      <a:r>
                        <a:rPr lang="en-US" sz="1400" kern="1200" dirty="0" smtClean="0">
                          <a:effectLst/>
                        </a:rPr>
                        <a:t>8,848</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15,483</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+2%</a:t>
                      </a:r>
                      <a:endParaRPr lang="en-US" sz="1400" dirty="0"/>
                    </a:p>
                  </a:txBody>
                  <a:tcPr/>
                </a:tc>
              </a:tr>
              <a:tr h="370840">
                <a:tc>
                  <a:txBody>
                    <a:bodyPr/>
                    <a:lstStyle/>
                    <a:p>
                      <a:r>
                        <a:rPr lang="en-US" sz="1400" dirty="0" smtClean="0"/>
                        <a:t>Imposter Scams</a:t>
                      </a:r>
                      <a:endParaRPr lang="en-US" sz="1400" dirty="0"/>
                    </a:p>
                  </a:txBody>
                  <a:tcPr/>
                </a:tc>
                <a:tc>
                  <a:txBody>
                    <a:bodyPr/>
                    <a:lstStyle/>
                    <a:p>
                      <a:pPr algn="ctr"/>
                      <a:r>
                        <a:rPr lang="en-US" sz="1400" dirty="0" smtClean="0"/>
                        <a:t>5,172</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8,000</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-1%</a:t>
                      </a:r>
                      <a:endParaRPr lang="en-US" sz="1400" dirty="0"/>
                    </a:p>
                  </a:txBody>
                  <a:tcPr/>
                </a:tc>
              </a:tr>
              <a:tr h="370840">
                <a:tc>
                  <a:txBody>
                    <a:bodyPr/>
                    <a:lstStyle/>
                    <a:p>
                      <a:r>
                        <a:rPr lang="en-US" sz="1400" dirty="0" smtClean="0"/>
                        <a:t>Banks and</a:t>
                      </a:r>
                      <a:r>
                        <a:rPr lang="en-US" sz="1400" baseline="0" dirty="0" smtClean="0"/>
                        <a:t> Lenders</a:t>
                      </a:r>
                      <a:endParaRPr lang="en-US" sz="1400" dirty="0"/>
                    </a:p>
                  </a:txBody>
                  <a:tcPr/>
                </a:tc>
                <a:tc>
                  <a:txBody>
                    <a:bodyPr/>
                    <a:lstStyle/>
                    <a:p>
                      <a:pPr algn="ctr"/>
                      <a:r>
                        <a:rPr lang="en-US" sz="1400" dirty="0" smtClean="0"/>
                        <a:t>4,981</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5,473</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-2%</a:t>
                      </a:r>
                      <a:endParaRPr lang="en-US" sz="1400" dirty="0"/>
                    </a:p>
                  </a:txBody>
                  <a:tcPr/>
                </a:tc>
              </a:tr>
              <a:tr h="370840">
                <a:tc>
                  <a:txBody>
                    <a:bodyPr/>
                    <a:lstStyle/>
                    <a:p>
                      <a:r>
                        <a:rPr lang="en-US" sz="1400" dirty="0" smtClean="0">
                          <a:solidFill>
                            <a:schemeClr val="tx1"/>
                          </a:solidFill>
                        </a:rPr>
                        <a:t>Auto-Related Complaints</a:t>
                      </a:r>
                      <a:endParaRPr lang="en-US" sz="1400" dirty="0">
                        <a:solidFill>
                          <a:schemeClr val="tx1"/>
                        </a:solidFill>
                      </a:endParaRPr>
                    </a:p>
                  </a:txBody>
                  <a:tcPr/>
                </a:tc>
                <a:tc>
                  <a:txBody>
                    <a:bodyPr/>
                    <a:lstStyle/>
                    <a:p>
                      <a:pPr algn="ctr"/>
                      <a:r>
                        <a:rPr lang="en-US" sz="1400" dirty="0" smtClean="0"/>
                        <a:t>3,217</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3,785</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solidFill>
                            <a:schemeClr val="tx1"/>
                          </a:solidFill>
                        </a:rPr>
                        <a:t>Prizes,</a:t>
                      </a:r>
                      <a:r>
                        <a:rPr lang="en-US" sz="1400" baseline="0" dirty="0" smtClean="0">
                          <a:solidFill>
                            <a:schemeClr val="tx1"/>
                          </a:solidFill>
                        </a:rPr>
                        <a:t> Sweepstakes, and Lotteries</a:t>
                      </a:r>
                      <a:endParaRPr lang="en-US" sz="1400" dirty="0">
                        <a:solidFill>
                          <a:schemeClr val="tx1"/>
                        </a:solidFill>
                      </a:endParaRPr>
                    </a:p>
                  </a:txBody>
                  <a:tcPr/>
                </a:tc>
                <a:tc>
                  <a:txBody>
                    <a:bodyPr/>
                    <a:lstStyle/>
                    <a:p>
                      <a:pPr algn="ctr"/>
                      <a:r>
                        <a:rPr lang="en-US" sz="1400" dirty="0" smtClean="0"/>
                        <a:t>2,549</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4,608</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t>Television and Electronic Media</a:t>
                      </a:r>
                      <a:endParaRPr lang="en-US" sz="1400" dirty="0"/>
                    </a:p>
                  </a:txBody>
                  <a:tcPr/>
                </a:tc>
                <a:tc>
                  <a:txBody>
                    <a:bodyPr/>
                    <a:lstStyle/>
                    <a:p>
                      <a:pPr algn="ctr"/>
                      <a:r>
                        <a:rPr lang="en-US" sz="1400" dirty="0" smtClean="0"/>
                        <a:t>2,406</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2,420</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-1%</a:t>
                      </a:r>
                      <a:endParaRPr lang="en-US" sz="1400" dirty="0"/>
                    </a:p>
                  </a:txBody>
                  <a:tcPr/>
                </a:tc>
              </a:tr>
              <a:tr h="370840">
                <a:tc>
                  <a:txBody>
                    <a:bodyPr/>
                    <a:lstStyle/>
                    <a:p>
                      <a:r>
                        <a:rPr lang="en-US" sz="1400" dirty="0" smtClean="0"/>
                        <a:t>Shop-at-Home and Catalogue Sales</a:t>
                      </a:r>
                      <a:endParaRPr lang="en-US" sz="1400" dirty="0"/>
                    </a:p>
                  </a:txBody>
                  <a:tcPr/>
                </a:tc>
                <a:tc>
                  <a:txBody>
                    <a:bodyPr/>
                    <a:lstStyle/>
                    <a:p>
                      <a:pPr algn="ctr"/>
                      <a:r>
                        <a:rPr lang="en-US" sz="1400" dirty="0" smtClean="0"/>
                        <a:t>1,646</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2,460</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t>Credit</a:t>
                      </a:r>
                      <a:r>
                        <a:rPr lang="en-US" sz="1400" baseline="0" dirty="0" smtClean="0"/>
                        <a:t> Bureaus, Information Furnishers and Report Users</a:t>
                      </a:r>
                      <a:endParaRPr lang="en-US" sz="1400" dirty="0"/>
                    </a:p>
                  </a:txBody>
                  <a:tcPr/>
                </a:tc>
                <a:tc>
                  <a:txBody>
                    <a:bodyPr/>
                    <a:lstStyle/>
                    <a:p>
                      <a:pPr algn="ctr"/>
                      <a:r>
                        <a:rPr lang="en-US" sz="1400" dirty="0" smtClean="0"/>
                        <a:t>1,386</a:t>
                      </a:r>
                      <a:endParaRPr lang="en-US" sz="1400" dirty="0"/>
                    </a:p>
                  </a:txBody>
                  <a:tcPr/>
                </a:tc>
                <a:tc>
                  <a:txBody>
                    <a:bodyPr/>
                    <a:lstStyle/>
                    <a:p>
                      <a:pPr algn="ctr"/>
                      <a:r>
                        <a:rPr lang="en-US" sz="1400" dirty="0" smtClean="0"/>
                        <a:t>2%</a:t>
                      </a:r>
                    </a:p>
                  </a:txBody>
                  <a:tcPr/>
                </a:tc>
                <a:tc>
                  <a:txBody>
                    <a:bodyPr/>
                    <a:lstStyle/>
                    <a:p>
                      <a:pPr algn="ctr"/>
                      <a:r>
                        <a:rPr lang="en-US" sz="1400" dirty="0" smtClean="0"/>
                        <a:t>2,080</a:t>
                      </a:r>
                    </a:p>
                  </a:txBody>
                  <a:tcPr/>
                </a:tc>
                <a:tc>
                  <a:txBody>
                    <a:bodyPr/>
                    <a:lstStyle/>
                    <a:p>
                      <a:pPr algn="ctr"/>
                      <a:r>
                        <a:rPr lang="en-US" sz="1400" dirty="0" smtClean="0"/>
                        <a:t>2%</a:t>
                      </a:r>
                    </a:p>
                  </a:txBody>
                  <a:tcPr/>
                </a:tc>
                <a:tc>
                  <a:txBody>
                    <a:bodyPr/>
                    <a:lstStyle/>
                    <a:p>
                      <a:pPr algn="ctr"/>
                      <a:r>
                        <a:rPr lang="en-US" sz="1400" dirty="0" smtClean="0"/>
                        <a:t>0%</a:t>
                      </a:r>
                    </a:p>
                  </a:txBody>
                  <a:tcPr/>
                </a:tc>
              </a:tr>
              <a:tr h="370840">
                <a:tc>
                  <a:txBody>
                    <a:bodyPr/>
                    <a:lstStyle/>
                    <a:p>
                      <a:r>
                        <a:rPr lang="en-US" sz="1400" dirty="0" smtClean="0"/>
                        <a:t>Health Care</a:t>
                      </a:r>
                      <a:endParaRPr lang="en-US" sz="1400" dirty="0"/>
                    </a:p>
                  </a:txBody>
                  <a:tcPr/>
                </a:tc>
                <a:tc>
                  <a:txBody>
                    <a:bodyPr/>
                    <a:lstStyle/>
                    <a:p>
                      <a:pPr algn="ctr"/>
                      <a:r>
                        <a:rPr lang="en-US" sz="1400" dirty="0" smtClean="0"/>
                        <a:t>1,201</a:t>
                      </a:r>
                      <a:endParaRPr lang="en-US" sz="1400" dirty="0"/>
                    </a:p>
                  </a:txBody>
                  <a:tcPr/>
                </a:tc>
                <a:tc>
                  <a:txBody>
                    <a:bodyPr/>
                    <a:lstStyle/>
                    <a:p>
                      <a:pPr algn="ctr"/>
                      <a:r>
                        <a:rPr lang="en-US" sz="1400" dirty="0" smtClean="0"/>
                        <a:t>2%</a:t>
                      </a:r>
                    </a:p>
                  </a:txBody>
                  <a:tcPr/>
                </a:tc>
                <a:tc>
                  <a:txBody>
                    <a:bodyPr/>
                    <a:lstStyle/>
                    <a:p>
                      <a:pPr algn="ctr"/>
                      <a:r>
                        <a:rPr lang="en-US" sz="1400" dirty="0" smtClean="0"/>
                        <a:t>n/a</a:t>
                      </a:r>
                    </a:p>
                  </a:txBody>
                  <a:tcPr/>
                </a:tc>
                <a:tc>
                  <a:txBody>
                    <a:bodyPr/>
                    <a:lstStyle/>
                    <a:p>
                      <a:pPr algn="ctr"/>
                      <a:r>
                        <a:rPr lang="en-US" sz="1400" dirty="0" smtClean="0"/>
                        <a:t>n/a</a:t>
                      </a:r>
                    </a:p>
                  </a:txBody>
                  <a:tcPr/>
                </a:tc>
                <a:tc>
                  <a:txBody>
                    <a:bodyPr/>
                    <a:lstStyle/>
                    <a:p>
                      <a:pPr algn="ctr"/>
                      <a:r>
                        <a:rPr lang="en-US" sz="1400" dirty="0" smtClean="0"/>
                        <a:t>n/a</a:t>
                      </a:r>
                    </a:p>
                  </a:txBody>
                  <a:tcPr/>
                </a:tc>
              </a:tr>
              <a:tr h="370840">
                <a:tc>
                  <a:txBody>
                    <a:bodyPr/>
                    <a:lstStyle/>
                    <a:p>
                      <a:r>
                        <a:rPr lang="en-US" sz="1400" dirty="0" smtClean="0"/>
                        <a:t>Credit Cards</a:t>
                      </a:r>
                      <a:endParaRPr lang="en-US" sz="1400" dirty="0"/>
                    </a:p>
                  </a:txBody>
                  <a:tcPr/>
                </a:tc>
                <a:tc>
                  <a:txBody>
                    <a:bodyPr/>
                    <a:lstStyle/>
                    <a:p>
                      <a:pPr algn="ctr"/>
                      <a:r>
                        <a:rPr lang="en-US" sz="1400" dirty="0" smtClean="0"/>
                        <a:t>n/a</a:t>
                      </a:r>
                      <a:endParaRPr lang="en-US" sz="1400" dirty="0"/>
                    </a:p>
                  </a:txBody>
                  <a:tcPr/>
                </a:tc>
                <a:tc>
                  <a:txBody>
                    <a:bodyPr/>
                    <a:lstStyle/>
                    <a:p>
                      <a:pPr algn="ctr"/>
                      <a:r>
                        <a:rPr lang="en-US" sz="1400" dirty="0" smtClean="0"/>
                        <a:t>n/a</a:t>
                      </a:r>
                    </a:p>
                  </a:txBody>
                  <a:tcPr/>
                </a:tc>
                <a:tc>
                  <a:txBody>
                    <a:bodyPr/>
                    <a:lstStyle/>
                    <a:p>
                      <a:pPr algn="ctr"/>
                      <a:r>
                        <a:rPr lang="en-US" sz="1400" dirty="0" smtClean="0"/>
                        <a:t>1,350</a:t>
                      </a:r>
                    </a:p>
                  </a:txBody>
                  <a:tcPr/>
                </a:tc>
                <a:tc>
                  <a:txBody>
                    <a:bodyPr/>
                    <a:lstStyle/>
                    <a:p>
                      <a:pPr algn="ctr"/>
                      <a:r>
                        <a:rPr lang="en-US" sz="1400" dirty="0" smtClean="0"/>
                        <a:t>1%</a:t>
                      </a:r>
                    </a:p>
                  </a:txBody>
                  <a:tcPr/>
                </a:tc>
                <a:tc>
                  <a:txBody>
                    <a:bodyPr/>
                    <a:lstStyle/>
                    <a:p>
                      <a:pPr algn="ctr"/>
                      <a:r>
                        <a:rPr lang="en-US" sz="1400" dirty="0" smtClean="0"/>
                        <a:t>n/a</a:t>
                      </a:r>
                    </a:p>
                  </a:txBody>
                  <a:tcPr/>
                </a:tc>
              </a:tr>
              <a:tr h="370840">
                <a:tc>
                  <a:txBody>
                    <a:bodyPr/>
                    <a:lstStyle/>
                    <a:p>
                      <a:r>
                        <a:rPr lang="en-US" sz="1400" b="1" dirty="0" smtClean="0"/>
                        <a:t>TOTAL</a:t>
                      </a:r>
                      <a:endParaRPr lang="en-US" sz="1400" b="1" dirty="0"/>
                    </a:p>
                  </a:txBody>
                  <a:tcPr/>
                </a:tc>
                <a:tc>
                  <a:txBody>
                    <a:bodyPr/>
                    <a:lstStyle/>
                    <a:p>
                      <a:pPr algn="ctr"/>
                      <a:r>
                        <a:rPr lang="en-US" sz="1400" dirty="0" smtClean="0"/>
                        <a:t>89,910</a:t>
                      </a:r>
                      <a:endParaRPr lang="en-US" sz="1400" dirty="0"/>
                    </a:p>
                  </a:txBody>
                  <a:tcPr/>
                </a:tc>
                <a:tc>
                  <a:txBody>
                    <a:bodyPr/>
                    <a:lstStyle/>
                    <a:p>
                      <a:pPr algn="ctr"/>
                      <a:r>
                        <a:rPr lang="en-US" sz="1400" dirty="0" smtClean="0"/>
                        <a:t>n/a</a:t>
                      </a:r>
                    </a:p>
                  </a:txBody>
                  <a:tcPr/>
                </a:tc>
                <a:tc>
                  <a:txBody>
                    <a:bodyPr/>
                    <a:lstStyle/>
                    <a:p>
                      <a:pPr algn="ctr"/>
                      <a:r>
                        <a:rPr lang="en-US" sz="1400" dirty="0" smtClean="0"/>
                        <a:t>123,429</a:t>
                      </a:r>
                    </a:p>
                  </a:txBody>
                  <a:tcPr/>
                </a:tc>
                <a:tc>
                  <a:txBody>
                    <a:bodyPr/>
                    <a:lstStyle/>
                    <a:p>
                      <a:pPr algn="ctr"/>
                      <a:r>
                        <a:rPr lang="en-US" sz="1400" dirty="0" smtClean="0"/>
                        <a:t>n/a</a:t>
                      </a:r>
                    </a:p>
                  </a:txBody>
                  <a:tcPr/>
                </a:tc>
                <a:tc>
                  <a:txBody>
                    <a:bodyPr/>
                    <a:lstStyle/>
                    <a:p>
                      <a:pPr algn="ctr"/>
                      <a:r>
                        <a:rPr lang="en-US" sz="1400" dirty="0" smtClean="0"/>
                        <a:t>+37.3%</a:t>
                      </a:r>
                    </a:p>
                  </a:txBody>
                  <a:tcPr/>
                </a:tc>
              </a:tr>
            </a:tbl>
          </a:graphicData>
        </a:graphic>
      </p:graphicFrame>
      <p:sp>
        <p:nvSpPr>
          <p:cNvPr id="7" name="TextBox 6"/>
          <p:cNvSpPr txBox="1"/>
          <p:nvPr/>
        </p:nvSpPr>
        <p:spPr>
          <a:xfrm>
            <a:off x="842355" y="6408743"/>
            <a:ext cx="4814455" cy="374073"/>
          </a:xfrm>
          <a:prstGeom prst="rect">
            <a:avLst/>
          </a:prstGeom>
          <a:noFill/>
        </p:spPr>
        <p:txBody>
          <a:bodyPr wrap="square" rtlCol="0">
            <a:spAutoFit/>
          </a:bodyPr>
          <a:lstStyle/>
          <a:p>
            <a:r>
              <a:rPr lang="en-US" b="1" dirty="0" smtClean="0"/>
              <a:t>Source: </a:t>
            </a:r>
            <a:r>
              <a:rPr lang="en-US" dirty="0" smtClean="0"/>
              <a:t>Federal Trade Commission</a:t>
            </a:r>
            <a:endParaRPr lang="en-US" dirty="0"/>
          </a:p>
        </p:txBody>
      </p:sp>
    </p:spTree>
    <p:extLst>
      <p:ext uri="{BB962C8B-B14F-4D97-AF65-F5344CB8AC3E}">
        <p14:creationId xmlns:p14="http://schemas.microsoft.com/office/powerpoint/2010/main" val="1010607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5246" y="135557"/>
            <a:ext cx="1271011" cy="1286165"/>
          </a:xfrm>
          <a:prstGeom prst="rect">
            <a:avLst/>
          </a:prstGeom>
        </p:spPr>
      </p:pic>
      <p:sp>
        <p:nvSpPr>
          <p:cNvPr id="2" name="Title 1"/>
          <p:cNvSpPr>
            <a:spLocks noGrp="1"/>
          </p:cNvSpPr>
          <p:nvPr>
            <p:ph type="title"/>
          </p:nvPr>
        </p:nvSpPr>
        <p:spPr/>
        <p:txBody>
          <a:bodyPr/>
          <a:lstStyle/>
          <a:p>
            <a:r>
              <a:rPr lang="en-US" dirty="0" smtClean="0"/>
              <a:t>Reported Payouts in Georgia Fraud Cases</a:t>
            </a:r>
            <a:endParaRPr lang="en-US" dirty="0"/>
          </a:p>
        </p:txBody>
      </p:sp>
      <p:pic>
        <p:nvPicPr>
          <p:cNvPr id="4" name="Picture 3"/>
          <p:cNvPicPr>
            <a:picLocks noChangeAspect="1"/>
          </p:cNvPicPr>
          <p:nvPr/>
        </p:nvPicPr>
        <p:blipFill rotWithShape="1">
          <a:blip r:embed="rId3"/>
          <a:srcRect l="24300" t="17912" r="25500" b="37191"/>
          <a:stretch/>
        </p:blipFill>
        <p:spPr>
          <a:xfrm>
            <a:off x="1109471" y="1773936"/>
            <a:ext cx="8648873" cy="4393352"/>
          </a:xfrm>
          <a:prstGeom prst="rect">
            <a:avLst/>
          </a:prstGeom>
        </p:spPr>
      </p:pic>
      <p:sp>
        <p:nvSpPr>
          <p:cNvPr id="5" name="Rectangle 4"/>
          <p:cNvSpPr/>
          <p:nvPr/>
        </p:nvSpPr>
        <p:spPr>
          <a:xfrm>
            <a:off x="2621280" y="5291328"/>
            <a:ext cx="5608320" cy="170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284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365125"/>
            <a:ext cx="10515600" cy="1325563"/>
          </a:xfrm>
        </p:spPr>
        <p:txBody>
          <a:bodyPr/>
          <a:lstStyle/>
          <a:p>
            <a:r>
              <a:rPr lang="en-US" b="1" dirty="0" smtClean="0">
                <a:solidFill>
                  <a:srgbClr val="70AD47"/>
                </a:solidFill>
              </a:rPr>
              <a:t>Debt Collection: Case Study</a:t>
            </a:r>
            <a:endParaRPr lang="en-US" b="1" dirty="0">
              <a:solidFill>
                <a:srgbClr val="70AD47"/>
              </a:solidFill>
            </a:endParaRPr>
          </a:p>
        </p:txBody>
      </p:sp>
      <p:sp>
        <p:nvSpPr>
          <p:cNvPr id="3" name="Content Placeholder 2"/>
          <p:cNvSpPr>
            <a:spLocks noGrp="1"/>
          </p:cNvSpPr>
          <p:nvPr>
            <p:ph idx="1"/>
          </p:nvPr>
        </p:nvSpPr>
        <p:spPr/>
        <p:txBody>
          <a:bodyPr>
            <a:normAutofit/>
          </a:bodyPr>
          <a:lstStyle/>
          <a:p>
            <a:r>
              <a:rPr lang="en-US" b="1" dirty="0" smtClean="0"/>
              <a:t>CFPB v Hanna</a:t>
            </a:r>
          </a:p>
          <a:p>
            <a:pPr lvl="1"/>
            <a:r>
              <a:rPr lang="en-US" dirty="0"/>
              <a:t>H</a:t>
            </a:r>
            <a:r>
              <a:rPr lang="en-US" dirty="0" smtClean="0"/>
              <a:t>igh </a:t>
            </a:r>
            <a:r>
              <a:rPr lang="en-US" dirty="0"/>
              <a:t>volume of debt collection suits against Georgia consumers who allegedly owed money to credit-card issuers. </a:t>
            </a:r>
            <a:endParaRPr lang="en-US" dirty="0" smtClean="0"/>
          </a:p>
          <a:p>
            <a:pPr lvl="1"/>
            <a:r>
              <a:rPr lang="en-US" dirty="0"/>
              <a:t>A</a:t>
            </a:r>
            <a:r>
              <a:rPr lang="en-US" dirty="0" smtClean="0"/>
              <a:t>ttorneys </a:t>
            </a:r>
            <a:r>
              <a:rPr lang="en-US" dirty="0"/>
              <a:t>of this firm typically spend </a:t>
            </a:r>
            <a:r>
              <a:rPr lang="en-US" u="sng" dirty="0"/>
              <a:t>less than one minute</a:t>
            </a:r>
            <a:r>
              <a:rPr lang="en-US" dirty="0"/>
              <a:t> reviewing each consumer case before filing an action in </a:t>
            </a:r>
            <a:r>
              <a:rPr lang="en-US" dirty="0" smtClean="0"/>
              <a:t>court.</a:t>
            </a:r>
          </a:p>
          <a:p>
            <a:pPr lvl="1"/>
            <a:r>
              <a:rPr lang="en-US" dirty="0" smtClean="0"/>
              <a:t>From </a:t>
            </a:r>
            <a:r>
              <a:rPr lang="en-US" dirty="0"/>
              <a:t>2009 to 2013, Hanna &amp; Associates filed more than 350,000 collection suits against Georgia consumers. During those years, the firm only staffed somewhere between 8 to 16 attorneys, with most of the work done by automated systems and paralegals</a:t>
            </a:r>
            <a:r>
              <a:rPr lang="en-US" dirty="0" smtClean="0"/>
              <a:t>.</a:t>
            </a:r>
          </a:p>
          <a:p>
            <a:pPr lvl="1"/>
            <a:r>
              <a:rPr lang="en-US" dirty="0" smtClean="0"/>
              <a:t>In </a:t>
            </a:r>
            <a:r>
              <a:rPr lang="en-US" dirty="0"/>
              <a:t>2009 and 2010, the firm directed one attorney to sign about 138,000 lawsuits, an average of 1,300 collection suits per week. </a:t>
            </a:r>
            <a:endParaRPr lang="en-US" dirty="0" smtClean="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3329169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76" y="349083"/>
            <a:ext cx="10515600" cy="1325563"/>
          </a:xfrm>
        </p:spPr>
        <p:txBody>
          <a:bodyPr/>
          <a:lstStyle/>
          <a:p>
            <a:r>
              <a:rPr lang="en-US" b="1" dirty="0" smtClean="0">
                <a:solidFill>
                  <a:srgbClr val="70AD47"/>
                </a:solidFill>
              </a:rPr>
              <a:t>Debt Collection: Know Your Rights</a:t>
            </a:r>
            <a:endParaRPr lang="en-US" b="1" dirty="0">
              <a:solidFill>
                <a:srgbClr val="70AD47"/>
              </a:solidFill>
            </a:endParaRPr>
          </a:p>
        </p:txBody>
      </p:sp>
      <p:sp>
        <p:nvSpPr>
          <p:cNvPr id="3" name="Content Placeholder 2"/>
          <p:cNvSpPr>
            <a:spLocks noGrp="1"/>
          </p:cNvSpPr>
          <p:nvPr>
            <p:ph idx="1"/>
          </p:nvPr>
        </p:nvSpPr>
        <p:spPr>
          <a:xfrm>
            <a:off x="822158" y="2174518"/>
            <a:ext cx="10418618" cy="4758066"/>
          </a:xfrm>
        </p:spPr>
        <p:txBody>
          <a:bodyPr>
            <a:normAutofit/>
          </a:bodyPr>
          <a:lstStyle/>
          <a:p>
            <a:r>
              <a:rPr lang="en-US" dirty="0" smtClean="0"/>
              <a:t>The statute </a:t>
            </a:r>
            <a:r>
              <a:rPr lang="en-US" dirty="0"/>
              <a:t>of limitations (time limit) for when credit card debt collectors can attempt to recover credit card </a:t>
            </a:r>
            <a:r>
              <a:rPr lang="en-US" dirty="0" smtClean="0"/>
              <a:t>debt in Georgia is 6 </a:t>
            </a:r>
            <a:r>
              <a:rPr lang="en-US" dirty="0"/>
              <a:t>years</a:t>
            </a:r>
            <a:r>
              <a:rPr lang="en-US" dirty="0" smtClean="0"/>
              <a:t>.</a:t>
            </a:r>
          </a:p>
          <a:p>
            <a:r>
              <a:rPr lang="en-US" b="1" dirty="0"/>
              <a:t>The Fair Debt Collection Practices Act protects consumers from </a:t>
            </a:r>
            <a:r>
              <a:rPr lang="en-US" b="1" dirty="0" smtClean="0"/>
              <a:t>harassment:</a:t>
            </a:r>
          </a:p>
          <a:p>
            <a:pPr lvl="1"/>
            <a:r>
              <a:rPr lang="en-US" dirty="0" smtClean="0"/>
              <a:t>Repeated </a:t>
            </a:r>
            <a:r>
              <a:rPr lang="en-US" dirty="0"/>
              <a:t>phone calls intended to annoy, abuse, or harass</a:t>
            </a:r>
          </a:p>
          <a:p>
            <a:pPr lvl="1"/>
            <a:r>
              <a:rPr lang="en-US" dirty="0"/>
              <a:t>Obscene or profane </a:t>
            </a:r>
            <a:r>
              <a:rPr lang="en-US" dirty="0" smtClean="0"/>
              <a:t>language</a:t>
            </a:r>
          </a:p>
          <a:p>
            <a:pPr lvl="1"/>
            <a:r>
              <a:rPr lang="en-US" dirty="0" smtClean="0"/>
              <a:t>Threats </a:t>
            </a:r>
            <a:r>
              <a:rPr lang="en-US" dirty="0"/>
              <a:t>of violence or harm</a:t>
            </a:r>
          </a:p>
          <a:p>
            <a:pPr lvl="1"/>
            <a:r>
              <a:rPr lang="en-US" dirty="0"/>
              <a:t>Publishing lists of people who refuse to pay their debts </a:t>
            </a:r>
          </a:p>
          <a:p>
            <a:pPr lvl="1"/>
            <a:r>
              <a:rPr lang="en-US" dirty="0"/>
              <a:t>Calling you without telling you who they are</a:t>
            </a:r>
          </a:p>
          <a:p>
            <a:pPr lvl="1"/>
            <a:r>
              <a:rPr lang="en-US" dirty="0"/>
              <a:t>Using false, deceptive, or misleading practices</a:t>
            </a:r>
          </a:p>
          <a:p>
            <a:endParaRPr lang="en-US" dirty="0" smtClean="0"/>
          </a:p>
          <a:p>
            <a:r>
              <a:rPr lang="en-US" b="1" dirty="0" smtClean="0"/>
              <a:t>Reporting: </a:t>
            </a:r>
            <a:r>
              <a:rPr lang="en-US" dirty="0" smtClean="0"/>
              <a:t>Federal Trade Commission or the Attorney General’s Office</a:t>
            </a:r>
            <a:endParaRPr lang="en-US"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3454603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Tax Fraud Prevention</a:t>
            </a:r>
            <a:endParaRPr lang="en-US" b="1" dirty="0">
              <a:solidFill>
                <a:schemeClr val="accent2"/>
              </a:solidFill>
            </a:endParaRP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smtClean="0"/>
              <a:t> Everyone should file a tax return. </a:t>
            </a:r>
            <a:r>
              <a:rPr lang="en-US" sz="2400" u="sng" dirty="0" smtClean="0"/>
              <a:t>Everyone</a:t>
            </a:r>
            <a:r>
              <a:rPr lang="en-US" sz="2400" dirty="0" smtClean="0"/>
              <a:t>. </a:t>
            </a:r>
          </a:p>
          <a:p>
            <a:pPr>
              <a:buFont typeface="Courier New" panose="02070309020205020404" pitchFamily="49" charset="0"/>
              <a:buChar char="o"/>
            </a:pPr>
            <a:r>
              <a:rPr lang="en-US" sz="2400" dirty="0" smtClean="0"/>
              <a:t> Know how the IRS will contact you and request payment.</a:t>
            </a:r>
          </a:p>
          <a:p>
            <a:pPr>
              <a:buFont typeface="Courier New" panose="02070309020205020404" pitchFamily="49" charset="0"/>
              <a:buChar char="o"/>
            </a:pPr>
            <a:r>
              <a:rPr lang="en-US" sz="2400" dirty="0" smtClean="0"/>
              <a:t> Keep personal documents locked away and shred old documents.</a:t>
            </a:r>
            <a:endParaRPr lang="en-US" sz="2400" dirty="0"/>
          </a:p>
          <a:p>
            <a:pPr>
              <a:buFont typeface="Courier New" panose="02070309020205020404" pitchFamily="49" charset="0"/>
              <a:buChar char="o"/>
            </a:pPr>
            <a:r>
              <a:rPr lang="en-US" sz="2400" dirty="0" smtClean="0"/>
              <a:t> Choose a reliable tax preparer:</a:t>
            </a:r>
          </a:p>
          <a:p>
            <a:pPr lvl="2">
              <a:buFont typeface="Courier New" panose="02070309020205020404" pitchFamily="49" charset="0"/>
              <a:buChar char="o"/>
            </a:pPr>
            <a:r>
              <a:rPr lang="en-US" sz="2000" dirty="0" smtClean="0"/>
              <a:t>AARP Tax Aid Program (all ages; no income limit)</a:t>
            </a:r>
          </a:p>
          <a:p>
            <a:pPr lvl="2">
              <a:buFont typeface="Courier New" panose="02070309020205020404" pitchFamily="49" charset="0"/>
              <a:buChar char="o"/>
            </a:pPr>
            <a:r>
              <a:rPr lang="en-US" sz="2000" dirty="0" smtClean="0"/>
              <a:t>IRS VITA Sites (up to $54,000)</a:t>
            </a:r>
          </a:p>
          <a:p>
            <a:pPr lvl="2">
              <a:buFont typeface="Courier New" panose="02070309020205020404" pitchFamily="49" charset="0"/>
              <a:buChar char="o"/>
            </a:pPr>
            <a:r>
              <a:rPr lang="en-US" sz="2000" dirty="0" smtClean="0"/>
              <a:t>Higher Income/Complex Return: Find a CPA with experience</a:t>
            </a:r>
            <a:endParaRPr lang="en-US" sz="2000" dirty="0"/>
          </a:p>
        </p:txBody>
      </p:sp>
      <p:sp>
        <p:nvSpPr>
          <p:cNvPr id="5" name="Rectangle 4"/>
          <p:cNvSpPr/>
          <p:nvPr/>
        </p:nvSpPr>
        <p:spPr>
          <a:xfrm>
            <a:off x="0" y="5791200"/>
            <a:ext cx="12471816" cy="1066800"/>
          </a:xfrm>
          <a:prstGeom prst="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54449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2" y="904496"/>
            <a:ext cx="6222076" cy="5399322"/>
          </a:xfrm>
          <a:prstGeom prst="rect">
            <a:avLst/>
          </a:prstGeom>
        </p:spPr>
      </p:pic>
      <p:sp>
        <p:nvSpPr>
          <p:cNvPr id="3" name="TextBox 2"/>
          <p:cNvSpPr txBox="1"/>
          <p:nvPr/>
        </p:nvSpPr>
        <p:spPr>
          <a:xfrm>
            <a:off x="7135091" y="1011382"/>
            <a:ext cx="4613564" cy="1323439"/>
          </a:xfrm>
          <a:prstGeom prst="rect">
            <a:avLst/>
          </a:prstGeom>
          <a:noFill/>
        </p:spPr>
        <p:txBody>
          <a:bodyPr wrap="square" rtlCol="0">
            <a:spAutoFit/>
          </a:bodyPr>
          <a:lstStyle/>
          <a:p>
            <a:r>
              <a:rPr lang="en-US" sz="4000" b="1" dirty="0" smtClean="0">
                <a:solidFill>
                  <a:schemeClr val="accent2"/>
                </a:solidFill>
              </a:rPr>
              <a:t>Free &amp; Reliable </a:t>
            </a:r>
          </a:p>
          <a:p>
            <a:r>
              <a:rPr lang="en-US" sz="4000" b="1" dirty="0" smtClean="0">
                <a:solidFill>
                  <a:schemeClr val="accent2"/>
                </a:solidFill>
              </a:rPr>
              <a:t>Tax Prep Map</a:t>
            </a:r>
            <a:endParaRPr lang="en-US" sz="4000" b="1" dirty="0">
              <a:solidFill>
                <a:schemeClr val="accent2"/>
              </a:solidFill>
            </a:endParaRPr>
          </a:p>
        </p:txBody>
      </p:sp>
      <p:sp>
        <p:nvSpPr>
          <p:cNvPr id="4" name="TextBox 3"/>
          <p:cNvSpPr txBox="1"/>
          <p:nvPr/>
        </p:nvSpPr>
        <p:spPr>
          <a:xfrm>
            <a:off x="7135091" y="2522118"/>
            <a:ext cx="4696691" cy="461665"/>
          </a:xfrm>
          <a:prstGeom prst="rect">
            <a:avLst/>
          </a:prstGeom>
          <a:noFill/>
        </p:spPr>
        <p:txBody>
          <a:bodyPr wrap="square" rtlCol="0">
            <a:spAutoFit/>
          </a:bodyPr>
          <a:lstStyle/>
          <a:p>
            <a:r>
              <a:rPr lang="en-US" sz="2400" dirty="0" smtClean="0">
                <a:solidFill>
                  <a:schemeClr val="bg1">
                    <a:lumMod val="50000"/>
                  </a:schemeClr>
                </a:solidFill>
              </a:rPr>
              <a:t>www.georgiawatch.org/taxmap</a:t>
            </a:r>
            <a:endParaRPr lang="en-US" sz="2400" dirty="0">
              <a:solidFill>
                <a:schemeClr val="bg1">
                  <a:lumMod val="50000"/>
                </a:schemeClr>
              </a:solidFill>
            </a:endParaRPr>
          </a:p>
        </p:txBody>
      </p:sp>
      <p:sp>
        <p:nvSpPr>
          <p:cNvPr id="5" name="TextBox 4"/>
          <p:cNvSpPr txBox="1"/>
          <p:nvPr/>
        </p:nvSpPr>
        <p:spPr>
          <a:xfrm>
            <a:off x="7259781" y="3211984"/>
            <a:ext cx="444731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tx1">
                    <a:lumMod val="65000"/>
                    <a:lumOff val="35000"/>
                  </a:schemeClr>
                </a:solidFill>
              </a:rPr>
              <a:t>Hours</a:t>
            </a:r>
          </a:p>
          <a:p>
            <a:pPr marL="457200" indent="-457200">
              <a:buFont typeface="Arial" panose="020B0604020202020204" pitchFamily="34" charset="0"/>
              <a:buChar char="•"/>
            </a:pPr>
            <a:r>
              <a:rPr lang="en-US" sz="2800" dirty="0" smtClean="0">
                <a:solidFill>
                  <a:schemeClr val="tx1">
                    <a:lumMod val="65000"/>
                    <a:lumOff val="35000"/>
                  </a:schemeClr>
                </a:solidFill>
              </a:rPr>
              <a:t>Locations</a:t>
            </a:r>
          </a:p>
          <a:p>
            <a:pPr marL="457200" indent="-457200">
              <a:buFont typeface="Arial" panose="020B0604020202020204" pitchFamily="34" charset="0"/>
              <a:buChar char="•"/>
            </a:pPr>
            <a:r>
              <a:rPr lang="en-US" sz="2800" dirty="0" smtClean="0">
                <a:solidFill>
                  <a:schemeClr val="tx1">
                    <a:lumMod val="65000"/>
                    <a:lumOff val="35000"/>
                  </a:schemeClr>
                </a:solidFill>
              </a:rPr>
              <a:t>Appointment Information</a:t>
            </a:r>
          </a:p>
          <a:p>
            <a:pPr marL="457200" indent="-457200">
              <a:buFont typeface="Arial" panose="020B0604020202020204" pitchFamily="34" charset="0"/>
              <a:buChar char="•"/>
            </a:pPr>
            <a:r>
              <a:rPr lang="en-US" sz="2800" dirty="0" smtClean="0">
                <a:solidFill>
                  <a:schemeClr val="tx1">
                    <a:lumMod val="65000"/>
                    <a:lumOff val="35000"/>
                  </a:schemeClr>
                </a:solidFill>
              </a:rPr>
              <a:t>Eligibility</a:t>
            </a:r>
            <a:endParaRPr lang="en-US" sz="2800" dirty="0">
              <a:solidFill>
                <a:schemeClr val="tx1">
                  <a:lumMod val="65000"/>
                  <a:lumOff val="35000"/>
                </a:schemeClr>
              </a:solidFill>
            </a:endParaRP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894614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Report Tax Fraud</a:t>
            </a:r>
            <a:endParaRPr lang="en-US" b="1"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File complaint with the IRS</a:t>
            </a:r>
          </a:p>
          <a:p>
            <a:pPr marL="457200" lvl="1" indent="0">
              <a:buNone/>
            </a:pPr>
            <a:r>
              <a:rPr lang="en-US" sz="3200" dirty="0" smtClean="0">
                <a:solidFill>
                  <a:schemeClr val="accent2"/>
                </a:solidFill>
              </a:rPr>
              <a:t>1-800-908-4490</a:t>
            </a:r>
          </a:p>
          <a:p>
            <a:pPr marL="457200" lvl="1" indent="0">
              <a:buNone/>
            </a:pPr>
            <a:endParaRPr lang="en-US" sz="3200" dirty="0">
              <a:solidFill>
                <a:schemeClr val="accent6"/>
              </a:solidFill>
            </a:endParaRPr>
          </a:p>
          <a:p>
            <a:r>
              <a:rPr lang="en-US" dirty="0" smtClean="0"/>
              <a:t>Georgia Department of Revenue</a:t>
            </a:r>
          </a:p>
          <a:p>
            <a:pPr marL="457200" lvl="1" indent="0">
              <a:buNone/>
            </a:pPr>
            <a:r>
              <a:rPr lang="en-US" sz="3200" dirty="0">
                <a:solidFill>
                  <a:schemeClr val="accent2"/>
                </a:solidFill>
              </a:rPr>
              <a:t>1-877-423-6711</a:t>
            </a:r>
            <a:r>
              <a:rPr lang="en-US" dirty="0">
                <a:solidFill>
                  <a:schemeClr val="accent2"/>
                </a:solidFill>
              </a:rPr>
              <a:t> </a:t>
            </a:r>
            <a:endParaRPr lang="en-US" dirty="0" smtClean="0">
              <a:solidFill>
                <a:schemeClr val="accent2"/>
              </a:solidFill>
            </a:endParaRPr>
          </a:p>
          <a:p>
            <a:endParaRPr lang="en-US" dirty="0" smtClean="0"/>
          </a:p>
          <a:p>
            <a:r>
              <a:rPr lang="en-US" dirty="0" smtClean="0"/>
              <a:t>Identity theft involved? Get assistance from the Federal Trade Commission:</a:t>
            </a:r>
          </a:p>
          <a:p>
            <a:pPr marL="457200" lvl="1" indent="0">
              <a:buNone/>
            </a:pPr>
            <a:r>
              <a:rPr lang="en-US" sz="3200" dirty="0" smtClean="0">
                <a:solidFill>
                  <a:schemeClr val="accent2"/>
                </a:solidFill>
              </a:rPr>
              <a:t>1-877-FTC-HELP (1-877-382-4357)</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3082576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1097280" y="1845733"/>
            <a:ext cx="10058400" cy="4480115"/>
          </a:xfrm>
        </p:spPr>
        <p:txBody>
          <a:bodyPr>
            <a:normAutofit/>
          </a:bodyPr>
          <a:lstStyle/>
          <a:p>
            <a:pPr marL="342900" marR="0" lvl="0" indent="-342900">
              <a:lnSpc>
                <a:spcPct val="107000"/>
              </a:lnSpc>
              <a:spcBef>
                <a:spcPts val="0"/>
              </a:spcBef>
              <a:spcAft>
                <a:spcPts val="0"/>
              </a:spcAft>
              <a:buFont typeface="+mj-lt"/>
              <a:buAutoNum type="arabicPeriod"/>
            </a:pPr>
            <a:r>
              <a:rPr lang="en-US" sz="2200" dirty="0">
                <a:latin typeface="Candara" panose="020E0502030303020204" pitchFamily="34" charset="0"/>
                <a:ea typeface="STKaiti"/>
                <a:cs typeface="Tahoma" panose="020B0604030504040204" pitchFamily="34" charset="0"/>
              </a:rPr>
              <a:t>Encourage open dialogue around scams that are targeted toward consumers in Georgia;</a:t>
            </a:r>
          </a:p>
          <a:p>
            <a:pPr marL="342900" marR="0" lvl="0" indent="-342900">
              <a:lnSpc>
                <a:spcPct val="107000"/>
              </a:lnSpc>
              <a:spcBef>
                <a:spcPts val="0"/>
              </a:spcBef>
              <a:spcAft>
                <a:spcPts val="0"/>
              </a:spcAft>
              <a:buFont typeface="+mj-lt"/>
              <a:buAutoNum type="arabicPeriod"/>
            </a:pPr>
            <a:r>
              <a:rPr lang="en-US" sz="2200" dirty="0">
                <a:latin typeface="Candara" panose="020E0502030303020204" pitchFamily="34" charset="0"/>
                <a:ea typeface="STKaiti"/>
                <a:cs typeface="Tahoma" panose="020B0604030504040204" pitchFamily="34" charset="0"/>
              </a:rPr>
              <a:t>Present compelling reasons to participants to put a credit freeze on their accounts for all three credit reporting agencies;</a:t>
            </a:r>
          </a:p>
          <a:p>
            <a:pPr marL="342900" marR="0" lvl="0" indent="-342900">
              <a:lnSpc>
                <a:spcPct val="107000"/>
              </a:lnSpc>
              <a:spcBef>
                <a:spcPts val="0"/>
              </a:spcBef>
              <a:spcAft>
                <a:spcPts val="0"/>
              </a:spcAft>
              <a:buFont typeface="+mj-lt"/>
              <a:buAutoNum type="arabicPeriod"/>
            </a:pPr>
            <a:r>
              <a:rPr lang="en-US" sz="2200" dirty="0">
                <a:latin typeface="Candara" panose="020E0502030303020204" pitchFamily="34" charset="0"/>
                <a:ea typeface="STKaiti"/>
                <a:cs typeface="Tahoma" panose="020B0604030504040204" pitchFamily="34" charset="0"/>
              </a:rPr>
              <a:t>Encourage parents and guardians to place a credit freeze on their children’s accounts;</a:t>
            </a:r>
          </a:p>
          <a:p>
            <a:pPr marL="342900" marR="0" lvl="0" indent="-342900">
              <a:lnSpc>
                <a:spcPct val="107000"/>
              </a:lnSpc>
              <a:spcBef>
                <a:spcPts val="0"/>
              </a:spcBef>
              <a:spcAft>
                <a:spcPts val="0"/>
              </a:spcAft>
              <a:buFont typeface="+mj-lt"/>
              <a:buAutoNum type="arabicPeriod"/>
            </a:pPr>
            <a:r>
              <a:rPr lang="en-US" sz="2200" dirty="0">
                <a:latin typeface="Candara" panose="020E0502030303020204" pitchFamily="34" charset="0"/>
                <a:ea typeface="STKaiti"/>
                <a:cs typeface="Tahoma" panose="020B0604030504040204" pitchFamily="34" charset="0"/>
              </a:rPr>
              <a:t>Help participants identify red flags found in phone calls, emails or text messages that indicate unscrupulous practices they should avoid;</a:t>
            </a:r>
          </a:p>
          <a:p>
            <a:pPr marL="342900" marR="0" lvl="0" indent="-342900">
              <a:lnSpc>
                <a:spcPct val="107000"/>
              </a:lnSpc>
              <a:spcBef>
                <a:spcPts val="0"/>
              </a:spcBef>
              <a:spcAft>
                <a:spcPts val="0"/>
              </a:spcAft>
              <a:buFont typeface="+mj-lt"/>
              <a:buAutoNum type="arabicPeriod"/>
            </a:pPr>
            <a:r>
              <a:rPr lang="en-US" sz="2200" dirty="0">
                <a:latin typeface="Candara" panose="020E0502030303020204" pitchFamily="34" charset="0"/>
                <a:ea typeface="STKaiti"/>
                <a:cs typeface="Tahoma" panose="020B0604030504040204" pitchFamily="34" charset="0"/>
              </a:rPr>
              <a:t>Help participants avoid products and services that, while legal, may be predatory in nature;</a:t>
            </a:r>
          </a:p>
          <a:p>
            <a:pPr marL="342900" marR="0" lvl="0" indent="-342900">
              <a:lnSpc>
                <a:spcPct val="107000"/>
              </a:lnSpc>
              <a:spcBef>
                <a:spcPts val="0"/>
              </a:spcBef>
              <a:spcAft>
                <a:spcPts val="0"/>
              </a:spcAft>
              <a:buFont typeface="+mj-lt"/>
              <a:buAutoNum type="arabicPeriod"/>
            </a:pPr>
            <a:r>
              <a:rPr lang="en-US" sz="2200" dirty="0">
                <a:latin typeface="Candara" panose="020E0502030303020204" pitchFamily="34" charset="0"/>
                <a:ea typeface="STKaiti"/>
                <a:cs typeface="Tahoma" panose="020B0604030504040204" pitchFamily="34" charset="0"/>
              </a:rPr>
              <a:t>Present compelling reasons to participants to put a credit freeze on their accounts for all three credit reporting agencies</a:t>
            </a:r>
            <a:r>
              <a:rPr lang="en-US" sz="2200" dirty="0" smtClean="0">
                <a:latin typeface="Candara" panose="020E0502030303020204" pitchFamily="34" charset="0"/>
                <a:ea typeface="STKaiti"/>
                <a:cs typeface="Tahoma" panose="020B0604030504040204" pitchFamily="34" charset="0"/>
              </a:rPr>
              <a:t>;</a:t>
            </a:r>
            <a:endParaRPr lang="en-US" sz="2200" dirty="0">
              <a:latin typeface="Candara" panose="020E0502030303020204" pitchFamily="34" charset="0"/>
              <a:ea typeface="STKaiti"/>
              <a:cs typeface="Tahoma" panose="020B0604030504040204" pitchFamily="34" charset="0"/>
            </a:endParaRPr>
          </a:p>
        </p:txBody>
      </p:sp>
    </p:spTree>
    <p:extLst>
      <p:ext uri="{BB962C8B-B14F-4D97-AF65-F5344CB8AC3E}">
        <p14:creationId xmlns:p14="http://schemas.microsoft.com/office/powerpoint/2010/main" val="4262859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Credit Repair Work?</a:t>
            </a:r>
            <a:endParaRPr lang="en-US" dirty="0"/>
          </a:p>
        </p:txBody>
      </p:sp>
      <p:sp>
        <p:nvSpPr>
          <p:cNvPr id="4" name="Content Placeholder 2"/>
          <p:cNvSpPr txBox="1">
            <a:spLocks/>
          </p:cNvSpPr>
          <p:nvPr/>
        </p:nvSpPr>
        <p:spPr>
          <a:xfrm>
            <a:off x="1223318" y="1915296"/>
            <a:ext cx="6166023" cy="44855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defRPr/>
            </a:pPr>
            <a:r>
              <a:rPr lang="en-US" sz="2400" dirty="0" smtClean="0"/>
              <a:t>Beware if they:</a:t>
            </a:r>
          </a:p>
          <a:p>
            <a:pPr>
              <a:buFont typeface="Wingdings" panose="05000000000000000000" pitchFamily="2" charset="2"/>
              <a:buChar char="q"/>
              <a:defRPr/>
            </a:pPr>
            <a:r>
              <a:rPr lang="en-US" sz="2200" dirty="0" smtClean="0"/>
              <a:t> Want you to pay for credit repair services before any services are provided</a:t>
            </a:r>
          </a:p>
          <a:p>
            <a:pPr>
              <a:buFont typeface="Wingdings" panose="05000000000000000000" pitchFamily="2" charset="2"/>
              <a:buChar char="q"/>
              <a:defRPr/>
            </a:pPr>
            <a:r>
              <a:rPr lang="en-US" sz="2200" dirty="0" smtClean="0"/>
              <a:t> Do not tell you your legal rights and what you can do yourself – for free</a:t>
            </a:r>
          </a:p>
          <a:p>
            <a:pPr>
              <a:buFont typeface="Wingdings" panose="05000000000000000000" pitchFamily="2" charset="2"/>
              <a:buChar char="q"/>
              <a:defRPr/>
            </a:pPr>
            <a:r>
              <a:rPr lang="en-US" altLang="en-US" sz="2200" dirty="0"/>
              <a:t> </a:t>
            </a:r>
            <a:r>
              <a:rPr lang="en-US" altLang="en-US" sz="2200" dirty="0" smtClean="0"/>
              <a:t>Recommend </a:t>
            </a:r>
            <a:r>
              <a:rPr lang="en-US" altLang="en-US" sz="2200" dirty="0"/>
              <a:t>that you not contact a consumer reporting company </a:t>
            </a:r>
            <a:r>
              <a:rPr lang="en-US" altLang="en-US" sz="2200" dirty="0" smtClean="0"/>
              <a:t>directly</a:t>
            </a:r>
          </a:p>
          <a:p>
            <a:pPr>
              <a:buFont typeface="Wingdings" panose="05000000000000000000" pitchFamily="2" charset="2"/>
              <a:buChar char="q"/>
              <a:defRPr/>
            </a:pPr>
            <a:r>
              <a:rPr lang="en-US" altLang="en-US" sz="2200" dirty="0"/>
              <a:t> </a:t>
            </a:r>
            <a:r>
              <a:rPr lang="en-US" altLang="en-US" sz="2200" dirty="0" smtClean="0"/>
              <a:t>Suggest </a:t>
            </a:r>
            <a:r>
              <a:rPr lang="en-US" altLang="en-US" sz="2200" dirty="0"/>
              <a:t>that you try to invent a “new” credit report by applying for an EIN to use instead of your </a:t>
            </a:r>
            <a:r>
              <a:rPr lang="en-US" altLang="en-US" sz="2200" dirty="0" smtClean="0"/>
              <a:t>SSN</a:t>
            </a:r>
          </a:p>
          <a:p>
            <a:pPr>
              <a:buFont typeface="Wingdings" panose="05000000000000000000" pitchFamily="2" charset="2"/>
              <a:buChar char="q"/>
              <a:defRPr/>
            </a:pPr>
            <a:r>
              <a:rPr lang="en-US" altLang="en-US" sz="2200" dirty="0" smtClean="0"/>
              <a:t>Advise </a:t>
            </a:r>
            <a:r>
              <a:rPr lang="en-US" altLang="en-US" sz="2200" dirty="0"/>
              <a:t>you to dispute all information in your credit report or take any action that seems illegal</a:t>
            </a:r>
          </a:p>
          <a:p>
            <a:pPr>
              <a:defRPr/>
            </a:pPr>
            <a:endParaRPr lang="en-US" sz="2200" dirty="0"/>
          </a:p>
        </p:txBody>
      </p:sp>
      <p:pic>
        <p:nvPicPr>
          <p:cNvPr id="3074" name="Picture 2" descr="Credit Repair Pr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093" y="1737360"/>
            <a:ext cx="2587625" cy="471726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4042890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Buy Houses”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976438"/>
            <a:ext cx="2066925" cy="3762375"/>
          </a:xfrm>
        </p:spPr>
      </p:pic>
      <p:sp>
        <p:nvSpPr>
          <p:cNvPr id="5" name="Rectangle 4"/>
          <p:cNvSpPr/>
          <p:nvPr/>
        </p:nvSpPr>
        <p:spPr>
          <a:xfrm>
            <a:off x="3474720" y="1976438"/>
            <a:ext cx="6096000" cy="3539430"/>
          </a:xfrm>
          <a:prstGeom prst="rect">
            <a:avLst/>
          </a:prstGeom>
        </p:spPr>
        <p:txBody>
          <a:bodyPr>
            <a:spAutoFit/>
          </a:bodyPr>
          <a:lstStyle/>
          <a:p>
            <a:r>
              <a:rPr lang="en-US" sz="2800" dirty="0" smtClean="0">
                <a:solidFill>
                  <a:srgbClr val="141823"/>
                </a:solidFill>
                <a:latin typeface="helvetica" panose="020B0604020202020204" pitchFamily="34" charset="0"/>
              </a:rPr>
              <a:t>“So </a:t>
            </a:r>
            <a:r>
              <a:rPr lang="en-US" sz="2800" dirty="0" err="1">
                <a:solidFill>
                  <a:srgbClr val="141823"/>
                </a:solidFill>
                <a:latin typeface="helvetica" panose="020B0604020202020204" pitchFamily="34" charset="0"/>
              </a:rPr>
              <a:t>yall</a:t>
            </a:r>
            <a:r>
              <a:rPr lang="en-US" sz="2800" dirty="0">
                <a:solidFill>
                  <a:srgbClr val="141823"/>
                </a:solidFill>
                <a:latin typeface="helvetica" panose="020B0604020202020204" pitchFamily="34" charset="0"/>
              </a:rPr>
              <a:t> pay $$ fast? Well so do the neighbors in </a:t>
            </a:r>
            <a:r>
              <a:rPr lang="en-US" sz="2800" dirty="0" err="1">
                <a:solidFill>
                  <a:srgbClr val="141823"/>
                </a:solidFill>
                <a:latin typeface="helvetica" panose="020B0604020202020204" pitchFamily="34" charset="0"/>
              </a:rPr>
              <a:t>Ashview</a:t>
            </a:r>
            <a:r>
              <a:rPr lang="en-US" sz="2800" dirty="0">
                <a:solidFill>
                  <a:srgbClr val="141823"/>
                </a:solidFill>
                <a:latin typeface="helvetica" panose="020B0604020202020204" pitchFamily="34" charset="0"/>
              </a:rPr>
              <a:t> Heights! Youth get $2 a sign. Youth get paid every Saturday to keep these signs down! Simple and communal solutions. Youth engagement × Youth Employment × Keeping homes in hands</a:t>
            </a:r>
            <a:r>
              <a:rPr lang="en-US" sz="2800" dirty="0" smtClean="0">
                <a:solidFill>
                  <a:srgbClr val="141823"/>
                </a:solidFill>
                <a:latin typeface="helvetica" panose="020B0604020202020204" pitchFamily="34" charset="0"/>
              </a:rPr>
              <a:t>!”</a:t>
            </a:r>
            <a:endParaRPr lang="en-US" sz="2800"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1554357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4…</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Realistically, you can get through 4 out of the 7 topics provided in this section if you are also covering identity theft prevention in your 60 minute presentation. </a:t>
            </a:r>
          </a:p>
          <a:p>
            <a:pPr>
              <a:buFont typeface="Courier New" panose="02070309020205020404" pitchFamily="49" charset="0"/>
              <a:buChar char="o"/>
            </a:pPr>
            <a:r>
              <a:rPr lang="en-US" sz="2800" dirty="0" smtClean="0"/>
              <a:t> Choose the 4 that are most present in your community.</a:t>
            </a:r>
            <a:endParaRPr lang="en-US" sz="28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240175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ormAutofit/>
          </a:bodyPr>
          <a:lstStyle/>
          <a:p>
            <a:r>
              <a:rPr lang="en-US" sz="4800" dirty="0" smtClean="0">
                <a:solidFill>
                  <a:schemeClr val="accent2"/>
                </a:solidFill>
                <a:latin typeface="Calibri Light" panose="020F0302020204030204" pitchFamily="34" charset="0"/>
              </a:rPr>
              <a:t>IDENTITY THEFT</a:t>
            </a:r>
            <a:endParaRPr lang="en-US" sz="4800" dirty="0">
              <a:solidFill>
                <a:schemeClr val="accent2"/>
              </a:solidFill>
              <a:latin typeface="Calibri Light" panose="020F0302020204030204" pitchFamily="34" charset="0"/>
            </a:endParaRPr>
          </a:p>
        </p:txBody>
      </p:sp>
      <p:sp>
        <p:nvSpPr>
          <p:cNvPr id="3" name="Text Placeholder 2"/>
          <p:cNvSpPr>
            <a:spLocks noGrp="1"/>
          </p:cNvSpPr>
          <p:nvPr>
            <p:ph type="body" idx="1"/>
          </p:nvPr>
        </p:nvSpPr>
        <p:spPr>
          <a:xfrm>
            <a:off x="963084" y="4604453"/>
            <a:ext cx="10515600" cy="561105"/>
          </a:xfrm>
        </p:spPr>
        <p:txBody>
          <a:bodyPr>
            <a:normAutofit/>
          </a:bodyPr>
          <a:lstStyle/>
          <a:p>
            <a:r>
              <a:rPr lang="en-US" sz="2800" b="1" dirty="0" smtClean="0"/>
              <a:t>Preventing:</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349554"/>
            <a:ext cx="8565317" cy="3871583"/>
          </a:xfrm>
          <a:prstGeom prst="rect">
            <a:avLst/>
          </a:prstGeom>
        </p:spPr>
      </p:pic>
    </p:spTree>
    <p:extLst>
      <p:ext uri="{BB962C8B-B14F-4D97-AF65-F5344CB8AC3E}">
        <p14:creationId xmlns:p14="http://schemas.microsoft.com/office/powerpoint/2010/main" val="3102139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602" y="212461"/>
            <a:ext cx="1271011" cy="1286165"/>
          </a:xfrm>
          <a:prstGeom prst="rect">
            <a:avLst/>
          </a:prstGeom>
        </p:spPr>
      </p:pic>
      <p:sp>
        <p:nvSpPr>
          <p:cNvPr id="2" name="Title 1"/>
          <p:cNvSpPr>
            <a:spLocks noGrp="1"/>
          </p:cNvSpPr>
          <p:nvPr>
            <p:ph type="title"/>
          </p:nvPr>
        </p:nvSpPr>
        <p:spPr/>
        <p:txBody>
          <a:bodyPr/>
          <a:lstStyle/>
          <a:p>
            <a:r>
              <a:rPr lang="en-US" dirty="0" smtClean="0"/>
              <a:t>Georgia Identity Theft Complaints (2015)</a:t>
            </a:r>
            <a:endParaRPr lang="en-US" dirty="0"/>
          </a:p>
        </p:txBody>
      </p:sp>
      <p:graphicFrame>
        <p:nvGraphicFramePr>
          <p:cNvPr id="4" name="Content Placeholder 3"/>
          <p:cNvGraphicFramePr>
            <a:graphicFrameLocks noGrp="1"/>
          </p:cNvGraphicFramePr>
          <p:nvPr>
            <p:ph idx="1"/>
            <p:extLst/>
          </p:nvPr>
        </p:nvGraphicFramePr>
        <p:xfrm>
          <a:off x="1267968" y="1991179"/>
          <a:ext cx="7351776" cy="3829400"/>
        </p:xfrm>
        <a:graphic>
          <a:graphicData uri="http://schemas.openxmlformats.org/drawingml/2006/table">
            <a:tbl>
              <a:tblPr firstRow="1" bandRow="1">
                <a:tableStyleId>{5C22544A-7EE6-4342-B048-85BDC9FD1C3A}</a:tableStyleId>
              </a:tblPr>
              <a:tblGrid>
                <a:gridCol w="4657344"/>
                <a:gridCol w="1292352"/>
                <a:gridCol w="1402080"/>
              </a:tblGrid>
              <a:tr h="382940">
                <a:tc>
                  <a:txBody>
                    <a:bodyPr/>
                    <a:lstStyle/>
                    <a:p>
                      <a:r>
                        <a:rPr lang="en-US" dirty="0" smtClean="0"/>
                        <a:t>Identity</a:t>
                      </a:r>
                      <a:r>
                        <a:rPr lang="en-US" baseline="0" dirty="0" smtClean="0"/>
                        <a:t> Theft Type</a:t>
                      </a:r>
                      <a:endParaRPr lang="en-US" dirty="0"/>
                    </a:p>
                  </a:txBody>
                  <a:tcPr/>
                </a:tc>
                <a:tc>
                  <a:txBody>
                    <a:bodyPr/>
                    <a:lstStyle/>
                    <a:p>
                      <a:r>
                        <a:rPr lang="en-US" dirty="0" smtClean="0"/>
                        <a:t>Complaints</a:t>
                      </a:r>
                      <a:endParaRPr lang="en-US" dirty="0"/>
                    </a:p>
                  </a:txBody>
                  <a:tcPr/>
                </a:tc>
                <a:tc>
                  <a:txBody>
                    <a:bodyPr/>
                    <a:lstStyle/>
                    <a:p>
                      <a:r>
                        <a:rPr lang="en-US" dirty="0" smtClean="0"/>
                        <a:t>Percentage</a:t>
                      </a:r>
                      <a:endParaRPr lang="en-US" dirty="0"/>
                    </a:p>
                  </a:txBody>
                  <a:tcPr/>
                </a:tc>
              </a:tr>
              <a:tr h="382940">
                <a:tc>
                  <a:txBody>
                    <a:bodyPr/>
                    <a:lstStyle/>
                    <a:p>
                      <a:r>
                        <a:rPr lang="en-US" dirty="0" smtClean="0"/>
                        <a:t>Government Documents or Benefits</a:t>
                      </a:r>
                      <a:r>
                        <a:rPr lang="en-US" baseline="0" dirty="0" smtClean="0"/>
                        <a:t> Fraud</a:t>
                      </a:r>
                      <a:endParaRPr lang="en-US" dirty="0"/>
                    </a:p>
                  </a:txBody>
                  <a:tcPr/>
                </a:tc>
                <a:tc>
                  <a:txBody>
                    <a:bodyPr/>
                    <a:lstStyle/>
                    <a:p>
                      <a:r>
                        <a:rPr lang="en-US" dirty="0" smtClean="0"/>
                        <a:t>6,494</a:t>
                      </a:r>
                      <a:endParaRPr lang="en-US" dirty="0"/>
                    </a:p>
                  </a:txBody>
                  <a:tcPr/>
                </a:tc>
                <a:tc>
                  <a:txBody>
                    <a:bodyPr/>
                    <a:lstStyle/>
                    <a:p>
                      <a:r>
                        <a:rPr lang="en-US" dirty="0" smtClean="0"/>
                        <a:t>43%</a:t>
                      </a:r>
                      <a:endParaRPr lang="en-US" dirty="0"/>
                    </a:p>
                  </a:txBody>
                  <a:tcPr/>
                </a:tc>
              </a:tr>
              <a:tr h="382940">
                <a:tc>
                  <a:txBody>
                    <a:bodyPr/>
                    <a:lstStyle/>
                    <a:p>
                      <a:r>
                        <a:rPr lang="en-US" dirty="0" smtClean="0"/>
                        <a:t>Credit Card Fraud</a:t>
                      </a:r>
                      <a:endParaRPr lang="en-US" dirty="0"/>
                    </a:p>
                  </a:txBody>
                  <a:tcPr/>
                </a:tc>
                <a:tc>
                  <a:txBody>
                    <a:bodyPr/>
                    <a:lstStyle/>
                    <a:p>
                      <a:r>
                        <a:rPr lang="en-US" dirty="0" smtClean="0"/>
                        <a:t>2,519</a:t>
                      </a:r>
                      <a:endParaRPr lang="en-US" dirty="0"/>
                    </a:p>
                  </a:txBody>
                  <a:tcPr/>
                </a:tc>
                <a:tc>
                  <a:txBody>
                    <a:bodyPr/>
                    <a:lstStyle/>
                    <a:p>
                      <a:r>
                        <a:rPr lang="en-US" dirty="0" smtClean="0"/>
                        <a:t>17%</a:t>
                      </a:r>
                      <a:endParaRPr lang="en-US" dirty="0"/>
                    </a:p>
                  </a:txBody>
                  <a:tcPr/>
                </a:tc>
              </a:tr>
              <a:tr h="382940">
                <a:tc>
                  <a:txBody>
                    <a:bodyPr/>
                    <a:lstStyle/>
                    <a:p>
                      <a:r>
                        <a:rPr lang="en-US" dirty="0" smtClean="0"/>
                        <a:t>Phone or Utilities Fraud</a:t>
                      </a:r>
                      <a:endParaRPr lang="en-US" dirty="0"/>
                    </a:p>
                  </a:txBody>
                  <a:tcPr/>
                </a:tc>
                <a:tc>
                  <a:txBody>
                    <a:bodyPr/>
                    <a:lstStyle/>
                    <a:p>
                      <a:r>
                        <a:rPr lang="en-US" dirty="0" smtClean="0"/>
                        <a:t>2,021</a:t>
                      </a:r>
                      <a:endParaRPr lang="en-US" dirty="0"/>
                    </a:p>
                  </a:txBody>
                  <a:tcPr/>
                </a:tc>
                <a:tc>
                  <a:txBody>
                    <a:bodyPr/>
                    <a:lstStyle/>
                    <a:p>
                      <a:r>
                        <a:rPr lang="en-US" dirty="0" smtClean="0"/>
                        <a:t>13%</a:t>
                      </a:r>
                      <a:endParaRPr lang="en-US" dirty="0"/>
                    </a:p>
                  </a:txBody>
                  <a:tcPr/>
                </a:tc>
              </a:tr>
              <a:tr h="382940">
                <a:tc>
                  <a:txBody>
                    <a:bodyPr/>
                    <a:lstStyle/>
                    <a:p>
                      <a:r>
                        <a:rPr lang="en-US" dirty="0" smtClean="0"/>
                        <a:t>Bank Fraud</a:t>
                      </a:r>
                      <a:endParaRPr lang="en-US" dirty="0"/>
                    </a:p>
                  </a:txBody>
                  <a:tcPr/>
                </a:tc>
                <a:tc>
                  <a:txBody>
                    <a:bodyPr/>
                    <a:lstStyle/>
                    <a:p>
                      <a:r>
                        <a:rPr lang="en-US" dirty="0" smtClean="0"/>
                        <a:t>1,017</a:t>
                      </a:r>
                      <a:endParaRPr lang="en-US" dirty="0"/>
                    </a:p>
                  </a:txBody>
                  <a:tcPr/>
                </a:tc>
                <a:tc>
                  <a:txBody>
                    <a:bodyPr/>
                    <a:lstStyle/>
                    <a:p>
                      <a:r>
                        <a:rPr lang="en-US" dirty="0" smtClean="0"/>
                        <a:t>7%</a:t>
                      </a:r>
                      <a:endParaRPr lang="en-US" dirty="0"/>
                    </a:p>
                  </a:txBody>
                  <a:tcPr/>
                </a:tc>
              </a:tr>
              <a:tr h="382940">
                <a:tc>
                  <a:txBody>
                    <a:bodyPr/>
                    <a:lstStyle/>
                    <a:p>
                      <a:r>
                        <a:rPr lang="en-US" dirty="0" smtClean="0"/>
                        <a:t>Loan Fraud</a:t>
                      </a:r>
                      <a:endParaRPr lang="en-US" dirty="0"/>
                    </a:p>
                  </a:txBody>
                  <a:tcPr/>
                </a:tc>
                <a:tc>
                  <a:txBody>
                    <a:bodyPr/>
                    <a:lstStyle/>
                    <a:p>
                      <a:r>
                        <a:rPr lang="en-US" dirty="0" smtClean="0"/>
                        <a:t>703</a:t>
                      </a:r>
                      <a:endParaRPr lang="en-US" dirty="0"/>
                    </a:p>
                  </a:txBody>
                  <a:tcPr/>
                </a:tc>
                <a:tc>
                  <a:txBody>
                    <a:bodyPr/>
                    <a:lstStyle/>
                    <a:p>
                      <a:r>
                        <a:rPr lang="en-US" dirty="0" smtClean="0"/>
                        <a:t>5%</a:t>
                      </a:r>
                      <a:endParaRPr lang="en-US" dirty="0"/>
                    </a:p>
                  </a:txBody>
                  <a:tcPr/>
                </a:tc>
              </a:tr>
              <a:tr h="382940">
                <a:tc>
                  <a:txBody>
                    <a:bodyPr/>
                    <a:lstStyle/>
                    <a:p>
                      <a:r>
                        <a:rPr lang="en-US" dirty="0" smtClean="0"/>
                        <a:t>Employment-related Fraud</a:t>
                      </a:r>
                      <a:endParaRPr lang="en-US" dirty="0"/>
                    </a:p>
                  </a:txBody>
                  <a:tcPr/>
                </a:tc>
                <a:tc>
                  <a:txBody>
                    <a:bodyPr/>
                    <a:lstStyle/>
                    <a:p>
                      <a:r>
                        <a:rPr lang="en-US" dirty="0" smtClean="0"/>
                        <a:t>305</a:t>
                      </a:r>
                      <a:endParaRPr lang="en-US" dirty="0"/>
                    </a:p>
                  </a:txBody>
                  <a:tcPr/>
                </a:tc>
                <a:tc>
                  <a:txBody>
                    <a:bodyPr/>
                    <a:lstStyle/>
                    <a:p>
                      <a:r>
                        <a:rPr lang="en-US" dirty="0" smtClean="0"/>
                        <a:t>2%</a:t>
                      </a:r>
                      <a:endParaRPr lang="en-US" dirty="0"/>
                    </a:p>
                  </a:txBody>
                  <a:tcPr/>
                </a:tc>
              </a:tr>
              <a:tr h="382940">
                <a:tc>
                  <a:txBody>
                    <a:bodyPr/>
                    <a:lstStyle/>
                    <a:p>
                      <a:r>
                        <a:rPr lang="en-US" dirty="0" smtClean="0"/>
                        <a:t>Other</a:t>
                      </a:r>
                      <a:endParaRPr lang="en-US" dirty="0"/>
                    </a:p>
                  </a:txBody>
                  <a:tcPr/>
                </a:tc>
                <a:tc>
                  <a:txBody>
                    <a:bodyPr/>
                    <a:lstStyle/>
                    <a:p>
                      <a:r>
                        <a:rPr lang="en-US" dirty="0" smtClean="0"/>
                        <a:t>3,356</a:t>
                      </a:r>
                      <a:endParaRPr lang="en-US" dirty="0"/>
                    </a:p>
                  </a:txBody>
                  <a:tcPr/>
                </a:tc>
                <a:tc>
                  <a:txBody>
                    <a:bodyPr/>
                    <a:lstStyle/>
                    <a:p>
                      <a:r>
                        <a:rPr lang="en-US" dirty="0" smtClean="0"/>
                        <a:t>22%</a:t>
                      </a:r>
                      <a:endParaRPr lang="en-US" dirty="0"/>
                    </a:p>
                  </a:txBody>
                  <a:tcPr/>
                </a:tc>
              </a:tr>
              <a:tr h="382940">
                <a:tc>
                  <a:txBody>
                    <a:bodyPr/>
                    <a:lstStyle/>
                    <a:p>
                      <a:r>
                        <a:rPr lang="en-US" dirty="0" smtClean="0"/>
                        <a:t>Attempted Identity Theft</a:t>
                      </a:r>
                      <a:endParaRPr lang="en-US" dirty="0"/>
                    </a:p>
                  </a:txBody>
                  <a:tcPr/>
                </a:tc>
                <a:tc>
                  <a:txBody>
                    <a:bodyPr/>
                    <a:lstStyle/>
                    <a:p>
                      <a:r>
                        <a:rPr lang="en-US" dirty="0" smtClean="0"/>
                        <a:t>539</a:t>
                      </a:r>
                      <a:endParaRPr lang="en-US" dirty="0"/>
                    </a:p>
                  </a:txBody>
                  <a:tcPr/>
                </a:tc>
                <a:tc>
                  <a:txBody>
                    <a:bodyPr/>
                    <a:lstStyle/>
                    <a:p>
                      <a:r>
                        <a:rPr lang="en-US" dirty="0" smtClean="0"/>
                        <a:t>4%</a:t>
                      </a:r>
                      <a:endParaRPr lang="en-US" dirty="0"/>
                    </a:p>
                  </a:txBody>
                  <a:tcPr/>
                </a:tc>
              </a:tr>
              <a:tr h="382940">
                <a:tc>
                  <a:txBody>
                    <a:bodyPr/>
                    <a:lstStyle/>
                    <a:p>
                      <a:r>
                        <a:rPr lang="en-US" b="1" dirty="0" smtClean="0"/>
                        <a:t>TOTAL</a:t>
                      </a:r>
                      <a:endParaRPr lang="en-US" b="1" dirty="0"/>
                    </a:p>
                  </a:txBody>
                  <a:tcPr/>
                </a:tc>
                <a:tc>
                  <a:txBody>
                    <a:bodyPr/>
                    <a:lstStyle/>
                    <a:p>
                      <a:r>
                        <a:rPr lang="en-US" b="1" dirty="0" smtClean="0"/>
                        <a:t>15,230</a:t>
                      </a:r>
                      <a:endParaRPr lang="en-US" b="1" dirty="0"/>
                    </a:p>
                  </a:txBody>
                  <a:tcPr/>
                </a:tc>
                <a:tc>
                  <a:txBody>
                    <a:bodyPr/>
                    <a:lstStyle/>
                    <a:p>
                      <a:r>
                        <a:rPr lang="en-US" dirty="0" smtClean="0"/>
                        <a:t>n/a</a:t>
                      </a:r>
                      <a:endParaRPr lang="en-US" dirty="0"/>
                    </a:p>
                  </a:txBody>
                  <a:tcPr/>
                </a:tc>
              </a:tr>
            </a:tbl>
          </a:graphicData>
        </a:graphic>
      </p:graphicFrame>
      <p:sp>
        <p:nvSpPr>
          <p:cNvPr id="6" name="TextBox 5"/>
          <p:cNvSpPr txBox="1"/>
          <p:nvPr/>
        </p:nvSpPr>
        <p:spPr>
          <a:xfrm>
            <a:off x="1312025" y="5887361"/>
            <a:ext cx="4814455" cy="374073"/>
          </a:xfrm>
          <a:prstGeom prst="rect">
            <a:avLst/>
          </a:prstGeom>
          <a:noFill/>
        </p:spPr>
        <p:txBody>
          <a:bodyPr wrap="square" rtlCol="0">
            <a:spAutoFit/>
          </a:bodyPr>
          <a:lstStyle/>
          <a:p>
            <a:r>
              <a:rPr lang="en-US" b="1" dirty="0" smtClean="0"/>
              <a:t>Source: </a:t>
            </a:r>
            <a:r>
              <a:rPr lang="en-US" dirty="0" smtClean="0"/>
              <a:t>Federal Trade Commission</a:t>
            </a:r>
            <a:endParaRPr lang="en-US" dirty="0"/>
          </a:p>
        </p:txBody>
      </p:sp>
    </p:spTree>
    <p:extLst>
      <p:ext uri="{BB962C8B-B14F-4D97-AF65-F5344CB8AC3E}">
        <p14:creationId xmlns:p14="http://schemas.microsoft.com/office/powerpoint/2010/main" val="2832568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What Do Identity Thieves Want?</a:t>
            </a:r>
            <a:endParaRPr lang="en-US" b="1" dirty="0">
              <a:solidFill>
                <a:schemeClr val="accent2"/>
              </a:solidFill>
            </a:endParaRPr>
          </a:p>
        </p:txBody>
      </p:sp>
      <p:sp>
        <p:nvSpPr>
          <p:cNvPr id="3" name="Content Placeholder 2"/>
          <p:cNvSpPr>
            <a:spLocks noGrp="1"/>
          </p:cNvSpPr>
          <p:nvPr>
            <p:ph idx="1"/>
          </p:nvPr>
        </p:nvSpPr>
        <p:spPr>
          <a:xfrm>
            <a:off x="973113" y="1778125"/>
            <a:ext cx="5922364" cy="4351338"/>
          </a:xfrm>
        </p:spPr>
        <p:txBody>
          <a:bodyPr>
            <a:normAutofit/>
          </a:bodyPr>
          <a:lstStyle/>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Social </a:t>
            </a:r>
            <a:r>
              <a:rPr lang="en-US" altLang="en-US" sz="3200" dirty="0">
                <a:ea typeface="ＭＳ Ｐゴシック" panose="020B0600070205080204" pitchFamily="34" charset="-128"/>
              </a:rPr>
              <a:t>Security number</a:t>
            </a: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Date </a:t>
            </a:r>
            <a:r>
              <a:rPr lang="en-US" altLang="en-US" sz="3200" dirty="0">
                <a:ea typeface="ＭＳ Ｐゴシック" panose="020B0600070205080204" pitchFamily="34" charset="-128"/>
              </a:rPr>
              <a:t>of birth</a:t>
            </a: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Address</a:t>
            </a:r>
            <a:endParaRPr lang="en-US" altLang="en-US" sz="3200" dirty="0">
              <a:ea typeface="ＭＳ Ｐゴシック" panose="020B0600070205080204" pitchFamily="34" charset="-128"/>
            </a:endParaRP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Telephone </a:t>
            </a:r>
            <a:r>
              <a:rPr lang="en-US" altLang="en-US" sz="3200" dirty="0">
                <a:ea typeface="ＭＳ Ｐゴシック" panose="020B0600070205080204" pitchFamily="34" charset="-128"/>
              </a:rPr>
              <a:t>number</a:t>
            </a: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Driver’s license</a:t>
            </a:r>
            <a:endParaRPr lang="en-US" altLang="en-US" dirty="0">
              <a:ea typeface="ＭＳ Ｐゴシック" panose="020B0600070205080204" pitchFamily="34" charset="-128"/>
            </a:endParaRPr>
          </a:p>
        </p:txBody>
      </p:sp>
      <p:sp>
        <p:nvSpPr>
          <p:cNvPr id="6" name="Rectangle 5"/>
          <p:cNvSpPr/>
          <p:nvPr/>
        </p:nvSpPr>
        <p:spPr>
          <a:xfrm>
            <a:off x="0" y="5791200"/>
            <a:ext cx="12471816" cy="106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895477" y="1690688"/>
            <a:ext cx="5141625" cy="3046988"/>
          </a:xfrm>
          <a:prstGeom prst="rect">
            <a:avLst/>
          </a:prstGeom>
        </p:spPr>
        <p:txBody>
          <a:bodyPr wrap="square">
            <a:spAutoFit/>
          </a:bodyPr>
          <a:lstStyle/>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Account </a:t>
            </a:r>
            <a:r>
              <a:rPr lang="en-US" altLang="en-US" sz="3200" dirty="0">
                <a:ea typeface="ＭＳ Ｐゴシック" panose="020B0600070205080204" pitchFamily="34" charset="-128"/>
              </a:rPr>
              <a:t>numbers</a:t>
            </a: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Credit </a:t>
            </a:r>
            <a:r>
              <a:rPr lang="en-US" altLang="en-US" sz="3200" dirty="0">
                <a:ea typeface="ＭＳ Ｐゴシック" panose="020B0600070205080204" pitchFamily="34" charset="-128"/>
              </a:rPr>
              <a:t>cards and numbers</a:t>
            </a: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Pins </a:t>
            </a:r>
            <a:r>
              <a:rPr lang="en-US" altLang="en-US" sz="3200" dirty="0">
                <a:ea typeface="ＭＳ Ｐゴシック" panose="020B0600070205080204" pitchFamily="34" charset="-128"/>
              </a:rPr>
              <a:t>and passwords</a:t>
            </a: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Mother’s </a:t>
            </a:r>
            <a:r>
              <a:rPr lang="en-US" altLang="en-US" sz="3200" dirty="0">
                <a:ea typeface="ＭＳ Ｐゴシック" panose="020B0600070205080204" pitchFamily="34" charset="-128"/>
              </a:rPr>
              <a:t>maiden name</a:t>
            </a: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Financial records</a:t>
            </a:r>
          </a:p>
          <a:p>
            <a:pPr>
              <a:spcAft>
                <a:spcPct val="0"/>
              </a:spcAft>
              <a:buFont typeface="Courier New" panose="02070309020205020404" pitchFamily="49" charset="0"/>
              <a:buChar char="o"/>
            </a:pPr>
            <a:r>
              <a:rPr lang="en-US" altLang="en-US" sz="3200" dirty="0" smtClean="0">
                <a:ea typeface="ＭＳ Ｐゴシック" panose="020B0600070205080204" pitchFamily="34" charset="-128"/>
              </a:rPr>
              <a:t> Email address </a:t>
            </a:r>
            <a:endParaRPr lang="en-US" altLang="en-US" sz="3200" dirty="0">
              <a:ea typeface="ＭＳ Ｐゴシック" panose="020B0600070205080204" pitchFamily="34" charset="-128"/>
            </a:endParaRPr>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778598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How Do Identity Thieves Get Your info?</a:t>
            </a:r>
            <a:endParaRPr lang="en-US" b="1" dirty="0">
              <a:solidFill>
                <a:schemeClr val="accent2"/>
              </a:solidFill>
            </a:endParaRPr>
          </a:p>
        </p:txBody>
      </p:sp>
      <p:sp>
        <p:nvSpPr>
          <p:cNvPr id="3" name="Content Placeholder 2"/>
          <p:cNvSpPr>
            <a:spLocks noGrp="1"/>
          </p:cNvSpPr>
          <p:nvPr>
            <p:ph idx="1"/>
          </p:nvPr>
        </p:nvSpPr>
        <p:spPr>
          <a:xfrm>
            <a:off x="1248556" y="1973262"/>
            <a:ext cx="5487649" cy="4351338"/>
          </a:xfrm>
        </p:spPr>
        <p:txBody>
          <a:bodyPr>
            <a:normAutofit/>
          </a:bodyPr>
          <a:lstStyle/>
          <a:p>
            <a:pPr>
              <a:spcAft>
                <a:spcPct val="0"/>
              </a:spcAft>
              <a:buFont typeface="Wingdings" panose="05000000000000000000" pitchFamily="2" charset="2"/>
              <a:buChar char="q"/>
            </a:pPr>
            <a:r>
              <a:rPr lang="en-US" altLang="en-US" dirty="0" smtClean="0">
                <a:solidFill>
                  <a:srgbClr val="FF0000"/>
                </a:solidFill>
                <a:ea typeface="ＭＳ Ｐゴシック" panose="020B0600070205080204" pitchFamily="34" charset="-128"/>
              </a:rPr>
              <a:t> Directly </a:t>
            </a:r>
            <a:r>
              <a:rPr lang="en-US" altLang="en-US" dirty="0">
                <a:solidFill>
                  <a:srgbClr val="FF0000"/>
                </a:solidFill>
                <a:ea typeface="ＭＳ Ｐゴシック" panose="020B0600070205080204" pitchFamily="34" charset="-128"/>
              </a:rPr>
              <a:t>from you </a:t>
            </a:r>
            <a:endParaRPr lang="en-US" altLang="en-US" dirty="0">
              <a:ea typeface="ＭＳ Ｐゴシック" panose="020B0600070205080204" pitchFamily="34" charset="-128"/>
            </a:endParaRPr>
          </a:p>
          <a:p>
            <a:pPr>
              <a:spcAft>
                <a:spcPct val="0"/>
              </a:spcAft>
              <a:buFont typeface="Wingdings" panose="05000000000000000000" pitchFamily="2" charset="2"/>
              <a:buChar char="q"/>
            </a:pPr>
            <a:r>
              <a:rPr lang="en-US" altLang="en-US" dirty="0" smtClean="0">
                <a:ea typeface="ＭＳ Ｐゴシック" panose="020B0600070205080204" pitchFamily="34" charset="-128"/>
              </a:rPr>
              <a:t> Family </a:t>
            </a:r>
            <a:r>
              <a:rPr lang="en-US" altLang="en-US" dirty="0">
                <a:ea typeface="ＭＳ Ｐゴシック" panose="020B0600070205080204" pitchFamily="34" charset="-128"/>
              </a:rPr>
              <a:t>member </a:t>
            </a:r>
          </a:p>
          <a:p>
            <a:pPr>
              <a:spcAft>
                <a:spcPct val="0"/>
              </a:spcAft>
              <a:buFont typeface="Wingdings" panose="05000000000000000000" pitchFamily="2" charset="2"/>
              <a:buChar char="q"/>
            </a:pPr>
            <a:r>
              <a:rPr lang="en-US" altLang="en-US" dirty="0" smtClean="0">
                <a:ea typeface="ＭＳ Ｐゴシック" panose="020B0600070205080204" pitchFamily="34" charset="-128"/>
              </a:rPr>
              <a:t> “</a:t>
            </a:r>
            <a:r>
              <a:rPr lang="en-US" altLang="en-US" dirty="0">
                <a:ea typeface="ＭＳ Ｐゴシック" panose="020B0600070205080204" pitchFamily="34" charset="-128"/>
              </a:rPr>
              <a:t>Dumpster-diver” or your </a:t>
            </a:r>
            <a:r>
              <a:rPr lang="en-US" altLang="en-US" dirty="0" smtClean="0">
                <a:ea typeface="ＭＳ Ｐゴシック" panose="020B0600070205080204" pitchFamily="34" charset="-128"/>
              </a:rPr>
              <a:t>mailbox</a:t>
            </a:r>
            <a:endParaRPr lang="en-US" altLang="en-US" dirty="0">
              <a:ea typeface="ＭＳ Ｐゴシック" panose="020B0600070205080204" pitchFamily="34" charset="-128"/>
            </a:endParaRPr>
          </a:p>
          <a:p>
            <a:pPr>
              <a:spcAft>
                <a:spcPct val="0"/>
              </a:spcAft>
              <a:buFont typeface="Wingdings" panose="05000000000000000000" pitchFamily="2" charset="2"/>
              <a:buChar char="q"/>
            </a:pPr>
            <a:r>
              <a:rPr lang="en-US" altLang="en-US" dirty="0" smtClean="0">
                <a:ea typeface="ＭＳ Ｐゴシック" panose="020B0600070205080204" pitchFamily="34" charset="-128"/>
              </a:rPr>
              <a:t> Phishing </a:t>
            </a:r>
            <a:r>
              <a:rPr lang="en-US" altLang="en-US" dirty="0">
                <a:ea typeface="ＭＳ Ｐゴシック" panose="020B0600070205080204" pitchFamily="34" charset="-128"/>
              </a:rPr>
              <a:t>and </a:t>
            </a:r>
            <a:r>
              <a:rPr lang="en-US" altLang="en-US" dirty="0" smtClean="0">
                <a:ea typeface="ＭＳ Ｐゴシック" panose="020B0600070205080204" pitchFamily="34" charset="-128"/>
              </a:rPr>
              <a:t>pre-texting</a:t>
            </a:r>
          </a:p>
          <a:p>
            <a:pPr>
              <a:spcAft>
                <a:spcPct val="0"/>
              </a:spcAft>
              <a:buFont typeface="Wingdings" panose="05000000000000000000" pitchFamily="2" charset="2"/>
              <a:buChar char="q"/>
            </a:pPr>
            <a:r>
              <a:rPr lang="en-US" altLang="en-US" dirty="0">
                <a:ea typeface="ＭＳ Ｐゴシック" panose="020B0600070205080204" pitchFamily="34" charset="-128"/>
              </a:rPr>
              <a:t> Bogus Job </a:t>
            </a:r>
            <a:r>
              <a:rPr lang="en-US" altLang="en-US" dirty="0" smtClean="0">
                <a:ea typeface="ＭＳ Ｐゴシック" panose="020B0600070205080204" pitchFamily="34" charset="-128"/>
              </a:rPr>
              <a:t>Offers</a:t>
            </a:r>
            <a:endParaRPr lang="en-US" altLang="en-US" dirty="0">
              <a:ea typeface="ＭＳ Ｐゴシック" panose="020B0600070205080204" pitchFamily="34" charset="-128"/>
            </a:endParaRPr>
          </a:p>
          <a:p>
            <a:pPr>
              <a:spcAft>
                <a:spcPct val="0"/>
              </a:spcAft>
              <a:buFont typeface="Wingdings" panose="05000000000000000000" pitchFamily="2" charset="2"/>
              <a:buChar char="q"/>
            </a:pPr>
            <a:r>
              <a:rPr lang="en-US" altLang="en-US" dirty="0">
                <a:ea typeface="ＭＳ Ｐゴシック" panose="020B0600070205080204" pitchFamily="34" charset="-128"/>
              </a:rPr>
              <a:t> Fake Sweepstakes or </a:t>
            </a:r>
            <a:r>
              <a:rPr lang="en-US" altLang="en-US" dirty="0" smtClean="0">
                <a:ea typeface="ＭＳ Ｐゴシック" panose="020B0600070205080204" pitchFamily="34" charset="-128"/>
              </a:rPr>
              <a:t>Lotteries</a:t>
            </a:r>
            <a:endParaRPr lang="en-US" altLang="en-US" dirty="0">
              <a:ea typeface="ＭＳ Ｐゴシック" panose="020B0600070205080204" pitchFamily="34" charset="-128"/>
            </a:endParaRPr>
          </a:p>
          <a:p>
            <a:pPr>
              <a:spcAft>
                <a:spcPct val="0"/>
              </a:spcAft>
              <a:buFont typeface="Wingdings" panose="05000000000000000000" pitchFamily="2" charset="2"/>
              <a:buChar char="q"/>
            </a:pPr>
            <a:r>
              <a:rPr lang="en-US" altLang="en-US" dirty="0">
                <a:ea typeface="ＭＳ Ｐゴシック" panose="020B0600070205080204" pitchFamily="34" charset="-128"/>
              </a:rPr>
              <a:t> Working In Your </a:t>
            </a:r>
            <a:r>
              <a:rPr lang="en-US" altLang="en-US" dirty="0" smtClean="0">
                <a:ea typeface="ＭＳ Ｐゴシック" panose="020B0600070205080204" pitchFamily="34" charset="-128"/>
              </a:rPr>
              <a:t>Home</a:t>
            </a:r>
            <a:endParaRPr lang="en-US" altLang="en-US" dirty="0">
              <a:ea typeface="ＭＳ Ｐゴシック" panose="020B0600070205080204" pitchFamily="34" charset="-128"/>
            </a:endParaRPr>
          </a:p>
          <a:p>
            <a:pPr>
              <a:spcAft>
                <a:spcPct val="0"/>
              </a:spcAft>
              <a:buFont typeface="Wingdings" panose="05000000000000000000" pitchFamily="2" charset="2"/>
              <a:buChar char="q"/>
            </a:pPr>
            <a:r>
              <a:rPr lang="en-US" altLang="en-US" dirty="0">
                <a:ea typeface="ＭＳ Ｐゴシック" panose="020B0600070205080204" pitchFamily="34" charset="-128"/>
              </a:rPr>
              <a:t> Changing Your Address</a:t>
            </a:r>
          </a:p>
          <a:p>
            <a:pPr>
              <a:spcAft>
                <a:spcPct val="0"/>
              </a:spcAft>
              <a:buFont typeface="Wingdings" panose="05000000000000000000" pitchFamily="2" charset="2"/>
              <a:buChar char="q"/>
            </a:pPr>
            <a:endParaRPr lang="en-US" altLang="en-US" dirty="0">
              <a:ea typeface="ＭＳ Ｐゴシック" panose="020B0600070205080204" pitchFamily="34" charset="-128"/>
            </a:endParaRPr>
          </a:p>
          <a:p>
            <a:pPr>
              <a:spcAft>
                <a:spcPct val="0"/>
              </a:spcAft>
              <a:buFont typeface="Wingdings" panose="05000000000000000000" pitchFamily="2" charset="2"/>
              <a:buChar char="§"/>
            </a:pPr>
            <a:endParaRPr lang="en-US" altLang="en-US" dirty="0">
              <a:ea typeface="ＭＳ Ｐゴシック" panose="020B0600070205080204" pitchFamily="34" charset="-128"/>
            </a:endParaRPr>
          </a:p>
        </p:txBody>
      </p:sp>
      <p:sp>
        <p:nvSpPr>
          <p:cNvPr id="6" name="Rectangle 5"/>
          <p:cNvSpPr/>
          <p:nvPr/>
        </p:nvSpPr>
        <p:spPr>
          <a:xfrm>
            <a:off x="0" y="5791200"/>
            <a:ext cx="12471816" cy="106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
        <p:nvSpPr>
          <p:cNvPr id="7" name="Content Placeholder 2"/>
          <p:cNvSpPr txBox="1">
            <a:spLocks/>
          </p:cNvSpPr>
          <p:nvPr/>
        </p:nvSpPr>
        <p:spPr>
          <a:xfrm>
            <a:off x="6233423" y="1973262"/>
            <a:ext cx="5487649"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ct val="0"/>
              </a:spcAft>
              <a:buFont typeface="Wingdings" panose="05000000000000000000" pitchFamily="2" charset="2"/>
              <a:buChar char="q"/>
            </a:pPr>
            <a:r>
              <a:rPr lang="en-US" altLang="en-US" dirty="0" smtClean="0">
                <a:solidFill>
                  <a:schemeClr val="tx1"/>
                </a:solidFill>
                <a:ea typeface="ＭＳ Ｐゴシック" panose="020B0600070205080204" pitchFamily="34" charset="-128"/>
              </a:rPr>
              <a:t> Shoulder </a:t>
            </a:r>
            <a:r>
              <a:rPr lang="en-US" altLang="en-US" dirty="0">
                <a:solidFill>
                  <a:schemeClr val="tx1"/>
                </a:solidFill>
                <a:ea typeface="ＭＳ Ｐゴシック" panose="020B0600070205080204" pitchFamily="34" charset="-128"/>
              </a:rPr>
              <a:t>surfing</a:t>
            </a:r>
          </a:p>
          <a:p>
            <a:pPr>
              <a:spcAft>
                <a:spcPct val="0"/>
              </a:spcAft>
              <a:buFont typeface="Wingdings" panose="05000000000000000000" pitchFamily="2" charset="2"/>
              <a:buChar char="q"/>
            </a:pPr>
            <a:r>
              <a:rPr lang="en-US" altLang="en-US" dirty="0">
                <a:solidFill>
                  <a:schemeClr val="tx1"/>
                </a:solidFill>
                <a:ea typeface="ＭＳ Ｐゴシック" panose="020B0600070205080204" pitchFamily="34" charset="-128"/>
              </a:rPr>
              <a:t> Social Network Websites</a:t>
            </a:r>
          </a:p>
          <a:p>
            <a:pPr>
              <a:spcAft>
                <a:spcPct val="0"/>
              </a:spcAft>
              <a:buFont typeface="Wingdings" panose="05000000000000000000" pitchFamily="2" charset="2"/>
              <a:buChar char="q"/>
            </a:pPr>
            <a:r>
              <a:rPr lang="en-US" altLang="en-US" dirty="0">
                <a:solidFill>
                  <a:schemeClr val="tx1"/>
                </a:solidFill>
                <a:ea typeface="ＭＳ Ｐゴシック" panose="020B0600070205080204" pitchFamily="34" charset="-128"/>
              </a:rPr>
              <a:t> File Sharing or Peer-to-Peer Software </a:t>
            </a:r>
          </a:p>
          <a:p>
            <a:pPr>
              <a:spcAft>
                <a:spcPct val="0"/>
              </a:spcAft>
              <a:buFont typeface="Wingdings" panose="05000000000000000000" pitchFamily="2" charset="2"/>
              <a:buChar char="q"/>
            </a:pPr>
            <a:r>
              <a:rPr lang="en-US" altLang="en-US" dirty="0">
                <a:solidFill>
                  <a:schemeClr val="tx1"/>
                </a:solidFill>
                <a:ea typeface="ＭＳ Ｐゴシック" panose="020B0600070205080204" pitchFamily="34" charset="-128"/>
              </a:rPr>
              <a:t> Large-scale commercial data breaches</a:t>
            </a:r>
          </a:p>
          <a:p>
            <a:pPr>
              <a:spcAft>
                <a:spcPct val="0"/>
              </a:spcAft>
              <a:buFont typeface="Wingdings" panose="05000000000000000000" pitchFamily="2" charset="2"/>
              <a:buChar char="q"/>
            </a:pPr>
            <a:r>
              <a:rPr lang="en-US" altLang="en-US" dirty="0">
                <a:solidFill>
                  <a:schemeClr val="tx1"/>
                </a:solidFill>
                <a:ea typeface="ＭＳ Ｐゴシック" panose="020B0600070205080204" pitchFamily="34" charset="-128"/>
              </a:rPr>
              <a:t> Reading RFID</a:t>
            </a:r>
          </a:p>
          <a:p>
            <a:pPr>
              <a:spcAft>
                <a:spcPct val="0"/>
              </a:spcAft>
              <a:buFont typeface="Wingdings" panose="05000000000000000000" pitchFamily="2" charset="2"/>
              <a:buChar char="q"/>
            </a:pPr>
            <a:r>
              <a:rPr lang="en-US" altLang="en-US" dirty="0">
                <a:solidFill>
                  <a:schemeClr val="tx1"/>
                </a:solidFill>
                <a:ea typeface="ＭＳ Ｐゴシック" panose="020B0600070205080204" pitchFamily="34" charset="-128"/>
              </a:rPr>
              <a:t> Medical Identity Theft</a:t>
            </a:r>
          </a:p>
          <a:p>
            <a:pPr>
              <a:spcAft>
                <a:spcPct val="0"/>
              </a:spcAft>
              <a:buFont typeface="Wingdings" panose="05000000000000000000" pitchFamily="2" charset="2"/>
              <a:buChar char="q"/>
            </a:pPr>
            <a:r>
              <a:rPr lang="en-US" altLang="en-US" dirty="0">
                <a:solidFill>
                  <a:schemeClr val="tx1"/>
                </a:solidFill>
                <a:ea typeface="ＭＳ Ｐゴシック" panose="020B0600070205080204" pitchFamily="34" charset="-128"/>
              </a:rPr>
              <a:t> Maybe someone you do business with</a:t>
            </a:r>
          </a:p>
          <a:p>
            <a:pPr>
              <a:spcAft>
                <a:spcPct val="0"/>
              </a:spcAft>
              <a:buFont typeface="Wingdings" panose="05000000000000000000" pitchFamily="2" charset="2"/>
              <a:buChar char="q"/>
            </a:pPr>
            <a:endParaRPr lang="en-US" altLang="en-US" dirty="0" smtClean="0">
              <a:ea typeface="ＭＳ Ｐゴシック" panose="020B0600070205080204" pitchFamily="34" charset="-128"/>
            </a:endParaRPr>
          </a:p>
          <a:p>
            <a:pPr>
              <a:spcAft>
                <a:spcPct val="0"/>
              </a:spcAft>
              <a:buFont typeface="Wingdings" panose="05000000000000000000" pitchFamily="2" charset="2"/>
              <a:buChar cha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29845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Preventing Identity Theft</a:t>
            </a:r>
            <a:endParaRPr lang="en-US" b="1" dirty="0">
              <a:solidFill>
                <a:schemeClr val="accent2"/>
              </a:solidFill>
            </a:endParaRPr>
          </a:p>
        </p:txBody>
      </p:sp>
      <p:sp>
        <p:nvSpPr>
          <p:cNvPr id="3" name="Content Placeholder 2"/>
          <p:cNvSpPr>
            <a:spLocks noGrp="1"/>
          </p:cNvSpPr>
          <p:nvPr>
            <p:ph idx="1"/>
          </p:nvPr>
        </p:nvSpPr>
        <p:spPr>
          <a:xfrm>
            <a:off x="1097280" y="1725814"/>
            <a:ext cx="10235284" cy="4345204"/>
          </a:xfrm>
        </p:spPr>
        <p:txBody>
          <a:bodyPr>
            <a:noAutofit/>
          </a:bodyPr>
          <a:lstStyle/>
          <a:p>
            <a:r>
              <a:rPr lang="en-US" sz="1800" dirty="0" smtClean="0"/>
              <a:t>When you receive a shady call, email or text, </a:t>
            </a:r>
            <a:r>
              <a:rPr lang="en-US" sz="1800" b="1" dirty="0" smtClean="0">
                <a:solidFill>
                  <a:schemeClr val="accent2"/>
                </a:solidFill>
              </a:rPr>
              <a:t>HANG UP AND REPORT</a:t>
            </a:r>
            <a:r>
              <a:rPr lang="en-US" sz="1800" dirty="0" smtClean="0"/>
              <a:t>:</a:t>
            </a:r>
          </a:p>
          <a:p>
            <a:pPr lvl="1"/>
            <a:r>
              <a:rPr lang="en-US" b="1" dirty="0">
                <a:solidFill>
                  <a:schemeClr val="accent2"/>
                </a:solidFill>
              </a:rPr>
              <a:t>Phone:</a:t>
            </a:r>
            <a:r>
              <a:rPr lang="en-US" dirty="0">
                <a:solidFill>
                  <a:schemeClr val="accent2"/>
                </a:solidFill>
              </a:rPr>
              <a:t> </a:t>
            </a:r>
            <a:r>
              <a:rPr lang="en-US" b="1" dirty="0">
                <a:solidFill>
                  <a:schemeClr val="accent2"/>
                </a:solidFill>
              </a:rPr>
              <a:t>1 (877) FTC-HELP </a:t>
            </a:r>
            <a:r>
              <a:rPr lang="en-US" dirty="0">
                <a:solidFill>
                  <a:schemeClr val="accent2"/>
                </a:solidFill>
              </a:rPr>
              <a:t>(1-877-382-4357)</a:t>
            </a:r>
            <a:endParaRPr lang="en-US" b="1" dirty="0">
              <a:solidFill>
                <a:schemeClr val="accent2"/>
              </a:solidFill>
            </a:endParaRPr>
          </a:p>
          <a:p>
            <a:pPr lvl="1"/>
            <a:r>
              <a:rPr lang="en-US" b="1" dirty="0">
                <a:solidFill>
                  <a:schemeClr val="accent2"/>
                </a:solidFill>
              </a:rPr>
              <a:t>Online: https://</a:t>
            </a:r>
            <a:r>
              <a:rPr lang="en-US" b="1" dirty="0" smtClean="0">
                <a:solidFill>
                  <a:schemeClr val="accent2"/>
                </a:solidFill>
              </a:rPr>
              <a:t>www.ftccomplaintassistant.gov</a:t>
            </a:r>
          </a:p>
          <a:p>
            <a:r>
              <a:rPr lang="en-US" sz="1800" dirty="0" smtClean="0"/>
              <a:t>Freeze your credit.</a:t>
            </a:r>
          </a:p>
          <a:p>
            <a:r>
              <a:rPr lang="en-US" sz="1800" dirty="0" smtClean="0"/>
              <a:t>Limit using personal information online.</a:t>
            </a:r>
          </a:p>
          <a:p>
            <a:r>
              <a:rPr lang="en-US" sz="1800" dirty="0" smtClean="0"/>
              <a:t>Use a different, unique, password for every account.</a:t>
            </a:r>
          </a:p>
          <a:p>
            <a:r>
              <a:rPr lang="en-US" sz="1800" dirty="0" smtClean="0"/>
              <a:t>Keep personal information safe &amp; secure.</a:t>
            </a:r>
          </a:p>
          <a:p>
            <a:r>
              <a:rPr lang="en-US" sz="1800" dirty="0" smtClean="0"/>
              <a:t>Get bank &amp; credit card alerts sent to your phone.</a:t>
            </a:r>
          </a:p>
          <a:p>
            <a:pPr marL="228600" lvl="1">
              <a:spcBef>
                <a:spcPts val="1000"/>
              </a:spcBef>
            </a:pPr>
            <a:r>
              <a:rPr lang="en-US" dirty="0" smtClean="0"/>
              <a:t>Sign up for “Opt-Out-Prescreen” at no charge.</a:t>
            </a:r>
          </a:p>
          <a:p>
            <a:pPr marL="685800" lvl="2">
              <a:spcBef>
                <a:spcPts val="1000"/>
              </a:spcBef>
            </a:pPr>
            <a:r>
              <a:rPr lang="en-US" sz="1800" b="1" dirty="0" smtClean="0">
                <a:solidFill>
                  <a:schemeClr val="accent2"/>
                </a:solidFill>
              </a:rPr>
              <a:t>www.optoutprescreen.com</a:t>
            </a:r>
            <a:r>
              <a:rPr lang="en-US" sz="1800" dirty="0" smtClean="0">
                <a:solidFill>
                  <a:schemeClr val="accent2"/>
                </a:solidFill>
              </a:rPr>
              <a:t> </a:t>
            </a:r>
            <a:r>
              <a:rPr lang="en-US" sz="1800" dirty="0">
                <a:solidFill>
                  <a:schemeClr val="accent2"/>
                </a:solidFill>
              </a:rPr>
              <a:t>or by calling </a:t>
            </a:r>
            <a:r>
              <a:rPr lang="en-US" sz="1800" b="1" dirty="0" smtClean="0">
                <a:solidFill>
                  <a:schemeClr val="accent2"/>
                </a:solidFill>
              </a:rPr>
              <a:t>1-888-567-8688</a:t>
            </a:r>
            <a:endParaRPr lang="en-US" sz="1800" dirty="0" smtClean="0">
              <a:solidFill>
                <a:schemeClr val="accent2"/>
              </a:solidFill>
            </a:endParaRPr>
          </a:p>
          <a:p>
            <a:r>
              <a:rPr lang="en-US" sz="1800" dirty="0" smtClean="0"/>
              <a:t>Add yourself to the “Do not call” registry.</a:t>
            </a:r>
          </a:p>
          <a:p>
            <a:pPr lvl="1"/>
            <a:r>
              <a:rPr lang="en-US" b="1" dirty="0" smtClean="0">
                <a:solidFill>
                  <a:schemeClr val="accent2"/>
                </a:solidFill>
              </a:rPr>
              <a:t>www.donotcall.gov or 1-888-382-1222</a:t>
            </a:r>
            <a:r>
              <a:rPr lang="en-US" dirty="0">
                <a:solidFill>
                  <a:schemeClr val="accent2"/>
                </a:solidFill>
              </a:rPr>
              <a:t> (TTY: </a:t>
            </a:r>
            <a:r>
              <a:rPr lang="en-US" dirty="0" smtClean="0">
                <a:solidFill>
                  <a:schemeClr val="accent2"/>
                </a:solidFill>
              </a:rPr>
              <a:t>1-866-290-4236)</a:t>
            </a:r>
            <a:endParaRPr lang="en-US" dirty="0">
              <a:solidFill>
                <a:schemeClr val="accent2"/>
              </a:solidFill>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1365518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1676400" y="2286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ct val="60000"/>
              </a:spcAft>
              <a:buClr>
                <a:srgbClr val="0967B4"/>
              </a:buClr>
              <a:buSzPct val="80000"/>
              <a:buChar char="•"/>
              <a:defRPr sz="2000">
                <a:solidFill>
                  <a:srgbClr val="003E7E"/>
                </a:solidFill>
                <a:latin typeface="Verdana" panose="020B0604030504040204" pitchFamily="34" charset="0"/>
              </a:defRPr>
            </a:lvl1pPr>
            <a:lvl2pPr marL="742950" indent="-285750">
              <a:spcAft>
                <a:spcPct val="60000"/>
              </a:spcAft>
              <a:buClr>
                <a:srgbClr val="0967B4"/>
              </a:buClr>
              <a:buSzPct val="60000"/>
              <a:buFont typeface="Wingdings" panose="05000000000000000000" pitchFamily="2" charset="2"/>
              <a:buChar char="q"/>
              <a:defRPr>
                <a:solidFill>
                  <a:srgbClr val="003E7E"/>
                </a:solidFill>
                <a:latin typeface="Verdana" panose="020B0604030504040204" pitchFamily="34" charset="0"/>
              </a:defRPr>
            </a:lvl2pPr>
            <a:lvl3pPr marL="1143000" indent="-228600">
              <a:spcAft>
                <a:spcPct val="60000"/>
              </a:spcAft>
              <a:buClr>
                <a:srgbClr val="0967B4"/>
              </a:buClr>
              <a:buFont typeface="Wingdings" panose="05000000000000000000" pitchFamily="2" charset="2"/>
              <a:buChar char="§"/>
              <a:defRPr>
                <a:solidFill>
                  <a:srgbClr val="003E7E"/>
                </a:solidFill>
                <a:latin typeface="Verdana" panose="020B0604030504040204" pitchFamily="34" charset="0"/>
              </a:defRPr>
            </a:lvl3pPr>
            <a:lvl4pPr marL="1600200" indent="-228600">
              <a:spcAft>
                <a:spcPct val="60000"/>
              </a:spcAft>
              <a:buClr>
                <a:srgbClr val="0967B4"/>
              </a:buClr>
              <a:buSzPct val="80000"/>
              <a:buChar char="•"/>
              <a:defRPr sz="1600">
                <a:solidFill>
                  <a:srgbClr val="003E7E"/>
                </a:solidFill>
                <a:latin typeface="Verdana" panose="020B0604030504040204" pitchFamily="34" charset="0"/>
              </a:defRPr>
            </a:lvl4pPr>
            <a:lvl5pPr marL="2057400" indent="-228600">
              <a:spcAft>
                <a:spcPct val="60000"/>
              </a:spcAft>
              <a:buClr>
                <a:srgbClr val="0967B4"/>
              </a:buClr>
              <a:buSzPct val="70000"/>
              <a:buChar char="o"/>
              <a:defRPr sz="1600">
                <a:solidFill>
                  <a:srgbClr val="003E7E"/>
                </a:solidFill>
                <a:latin typeface="Verdana" panose="020B0604030504040204" pitchFamily="34" charset="0"/>
              </a:defRPr>
            </a:lvl5pPr>
            <a:lvl6pPr marL="2514600" indent="-228600" eaLnBrk="0" fontAlgn="base" hangingPunct="0">
              <a:spcBef>
                <a:spcPct val="0"/>
              </a:spcBef>
              <a:spcAft>
                <a:spcPct val="60000"/>
              </a:spcAft>
              <a:buClr>
                <a:srgbClr val="0967B4"/>
              </a:buClr>
              <a:buSzPct val="70000"/>
              <a:buChar char="o"/>
              <a:defRPr sz="1600">
                <a:solidFill>
                  <a:srgbClr val="003E7E"/>
                </a:solidFill>
                <a:latin typeface="Verdana" panose="020B0604030504040204" pitchFamily="34" charset="0"/>
              </a:defRPr>
            </a:lvl6pPr>
            <a:lvl7pPr marL="2971800" indent="-228600" eaLnBrk="0" fontAlgn="base" hangingPunct="0">
              <a:spcBef>
                <a:spcPct val="0"/>
              </a:spcBef>
              <a:spcAft>
                <a:spcPct val="60000"/>
              </a:spcAft>
              <a:buClr>
                <a:srgbClr val="0967B4"/>
              </a:buClr>
              <a:buSzPct val="70000"/>
              <a:buChar char="o"/>
              <a:defRPr sz="1600">
                <a:solidFill>
                  <a:srgbClr val="003E7E"/>
                </a:solidFill>
                <a:latin typeface="Verdana" panose="020B0604030504040204" pitchFamily="34" charset="0"/>
              </a:defRPr>
            </a:lvl7pPr>
            <a:lvl8pPr marL="3429000" indent="-228600" eaLnBrk="0" fontAlgn="base" hangingPunct="0">
              <a:spcBef>
                <a:spcPct val="0"/>
              </a:spcBef>
              <a:spcAft>
                <a:spcPct val="60000"/>
              </a:spcAft>
              <a:buClr>
                <a:srgbClr val="0967B4"/>
              </a:buClr>
              <a:buSzPct val="70000"/>
              <a:buChar char="o"/>
              <a:defRPr sz="1600">
                <a:solidFill>
                  <a:srgbClr val="003E7E"/>
                </a:solidFill>
                <a:latin typeface="Verdana" panose="020B0604030504040204" pitchFamily="34" charset="0"/>
              </a:defRPr>
            </a:lvl8pPr>
            <a:lvl9pPr marL="3886200" indent="-228600" eaLnBrk="0" fontAlgn="base" hangingPunct="0">
              <a:spcBef>
                <a:spcPct val="0"/>
              </a:spcBef>
              <a:spcAft>
                <a:spcPct val="60000"/>
              </a:spcAft>
              <a:buClr>
                <a:srgbClr val="0967B4"/>
              </a:buClr>
              <a:buSzPct val="70000"/>
              <a:buChar char="o"/>
              <a:defRPr sz="1600">
                <a:solidFill>
                  <a:srgbClr val="003E7E"/>
                </a:solidFill>
                <a:latin typeface="Verdana" panose="020B0604030504040204" pitchFamily="34" charset="0"/>
              </a:defRPr>
            </a:lvl9pPr>
          </a:lstStyle>
          <a:p>
            <a:pPr eaLnBrk="1" hangingPunct="1">
              <a:spcAft>
                <a:spcPct val="0"/>
              </a:spcAft>
              <a:buClrTx/>
              <a:buSzTx/>
              <a:buFontTx/>
              <a:buNone/>
            </a:pPr>
            <a:r>
              <a:rPr lang="en-US" altLang="en-US" sz="2200" b="1">
                <a:solidFill>
                  <a:schemeClr val="bg1"/>
                </a:solidFill>
              </a:rPr>
              <a:t>Protection</a:t>
            </a:r>
          </a:p>
        </p:txBody>
      </p:sp>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2"/>
                </a:solidFill>
              </a:rPr>
              <a:t>Monitor Your Credit Report</a:t>
            </a:r>
            <a:endParaRPr lang="en-US" b="1" dirty="0">
              <a:solidFill>
                <a:schemeClr val="accent2"/>
              </a:solidFill>
            </a:endParaRPr>
          </a:p>
        </p:txBody>
      </p:sp>
      <p:sp>
        <p:nvSpPr>
          <p:cNvPr id="8" name="Rectangle 7"/>
          <p:cNvSpPr/>
          <p:nvPr/>
        </p:nvSpPr>
        <p:spPr>
          <a:xfrm>
            <a:off x="7598569" y="1551805"/>
            <a:ext cx="3851564" cy="472396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47578" y="1690688"/>
            <a:ext cx="3734822" cy="4308872"/>
          </a:xfrm>
          <a:prstGeom prst="rect">
            <a:avLst/>
          </a:prstGeom>
          <a:noFill/>
        </p:spPr>
        <p:txBody>
          <a:bodyPr wrap="square" rtlCol="0">
            <a:spAutoFit/>
          </a:bodyPr>
          <a:lstStyle/>
          <a:p>
            <a:r>
              <a:rPr lang="en-US" sz="3200" dirty="0">
                <a:solidFill>
                  <a:schemeClr val="bg1"/>
                </a:solidFill>
              </a:rPr>
              <a:t>Equifax — </a:t>
            </a:r>
            <a:r>
              <a:rPr lang="en-US" sz="3200" dirty="0" smtClean="0">
                <a:solidFill>
                  <a:schemeClr val="bg1"/>
                </a:solidFill>
              </a:rPr>
              <a:t>1‑800‑525‑6285</a:t>
            </a:r>
          </a:p>
          <a:p>
            <a:endParaRPr lang="en-US" sz="3200" dirty="0">
              <a:solidFill>
                <a:schemeClr val="bg1"/>
              </a:solidFill>
            </a:endParaRPr>
          </a:p>
          <a:p>
            <a:r>
              <a:rPr lang="en-US" sz="3200" dirty="0">
                <a:solidFill>
                  <a:schemeClr val="bg1"/>
                </a:solidFill>
              </a:rPr>
              <a:t>Experian —</a:t>
            </a:r>
            <a:r>
              <a:rPr lang="en-US" sz="3200" dirty="0" smtClean="0">
                <a:solidFill>
                  <a:schemeClr val="bg1"/>
                </a:solidFill>
              </a:rPr>
              <a:t>1‑888‑397‑3742</a:t>
            </a:r>
          </a:p>
          <a:p>
            <a:endParaRPr lang="en-US" sz="3200" dirty="0">
              <a:solidFill>
                <a:schemeClr val="bg1"/>
              </a:solidFill>
            </a:endParaRPr>
          </a:p>
          <a:p>
            <a:r>
              <a:rPr lang="en-US" sz="3200" dirty="0">
                <a:solidFill>
                  <a:schemeClr val="bg1"/>
                </a:solidFill>
              </a:rPr>
              <a:t>TransUnion — 1‑800‑680‑7289</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013" y="1551805"/>
            <a:ext cx="3429762" cy="4800600"/>
          </a:xfrm>
          <a:prstGeom prst="rect">
            <a:avLst/>
          </a:prstGeom>
        </p:spPr>
      </p:pic>
      <p:sp>
        <p:nvSpPr>
          <p:cNvPr id="3" name="TextBox 2"/>
          <p:cNvSpPr txBox="1"/>
          <p:nvPr/>
        </p:nvSpPr>
        <p:spPr>
          <a:xfrm>
            <a:off x="374754" y="2737128"/>
            <a:ext cx="3511259" cy="1477328"/>
          </a:xfrm>
          <a:prstGeom prst="rect">
            <a:avLst/>
          </a:prstGeom>
          <a:noFill/>
        </p:spPr>
        <p:txBody>
          <a:bodyPr wrap="square" rtlCol="0">
            <a:spAutoFit/>
          </a:bodyPr>
          <a:lstStyle/>
          <a:p>
            <a:pPr algn="ctr"/>
            <a:r>
              <a:rPr lang="en-US" sz="2400" b="1" dirty="0" smtClean="0">
                <a:solidFill>
                  <a:srgbClr val="0070C0"/>
                </a:solidFill>
              </a:rPr>
              <a:t>At least TWICE PER YEAR.</a:t>
            </a:r>
          </a:p>
          <a:p>
            <a:pPr algn="ctr"/>
            <a:r>
              <a:rPr lang="en-US" sz="2400" b="1" dirty="0" smtClean="0">
                <a:solidFill>
                  <a:srgbClr val="0070C0"/>
                </a:solidFill>
              </a:rPr>
              <a:t>ALL THREE AGENCIES.</a:t>
            </a:r>
          </a:p>
          <a:p>
            <a:pPr algn="ctr"/>
            <a:r>
              <a:rPr lang="en-US" sz="2400" b="1" dirty="0" smtClean="0">
                <a:solidFill>
                  <a:srgbClr val="0070C0"/>
                </a:solidFill>
              </a:rPr>
              <a:t>REPORT ANY ERRORS.</a:t>
            </a:r>
          </a:p>
          <a:p>
            <a:pPr algn="ctr"/>
            <a:r>
              <a:rPr lang="en-US" b="1" dirty="0" smtClean="0">
                <a:solidFill>
                  <a:schemeClr val="tx1">
                    <a:lumMod val="95000"/>
                    <a:lumOff val="5000"/>
                  </a:schemeClr>
                </a:solidFill>
              </a:rPr>
              <a:t>www.annualcreditreport.com</a:t>
            </a:r>
            <a:endParaRPr lang="en-US" b="1" dirty="0">
              <a:solidFill>
                <a:schemeClr val="tx1">
                  <a:lumMod val="95000"/>
                  <a:lumOff val="5000"/>
                </a:schemeClr>
              </a:solidFill>
            </a:endParaRPr>
          </a:p>
        </p:txBody>
      </p:sp>
      <p:pic>
        <p:nvPicPr>
          <p:cNvPr id="1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228600"/>
            <a:ext cx="1271011" cy="1286165"/>
          </a:xfrm>
          <a:prstGeom prst="rect">
            <a:avLst/>
          </a:prstGeom>
        </p:spPr>
      </p:pic>
    </p:spTree>
    <p:extLst>
      <p:ext uri="{BB962C8B-B14F-4D97-AF65-F5344CB8AC3E}">
        <p14:creationId xmlns:p14="http://schemas.microsoft.com/office/powerpoint/2010/main" val="2738944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2079699" y="964520"/>
            <a:ext cx="8035925" cy="742950"/>
          </a:xfrm>
        </p:spPr>
        <p:txBody>
          <a:bodyPr>
            <a:normAutofit fontScale="90000"/>
          </a:bodyPr>
          <a:lstStyle/>
          <a:p>
            <a:pPr eaLnBrk="1" hangingPunct="1"/>
            <a:r>
              <a:rPr lang="en-US" altLang="en-US" b="1" dirty="0" smtClean="0">
                <a:solidFill>
                  <a:schemeClr val="accent2"/>
                </a:solidFill>
              </a:rPr>
              <a:t>Credit scores: </a:t>
            </a:r>
            <a:br>
              <a:rPr lang="en-US" altLang="en-US" b="1" dirty="0" smtClean="0">
                <a:solidFill>
                  <a:schemeClr val="accent2"/>
                </a:solidFill>
              </a:rPr>
            </a:br>
            <a:r>
              <a:rPr lang="en-US" altLang="en-US" b="1" dirty="0" smtClean="0">
                <a:solidFill>
                  <a:schemeClr val="accent2"/>
                </a:solidFill>
              </a:rPr>
              <a:t>Example based on FICO score</a:t>
            </a:r>
          </a:p>
        </p:txBody>
      </p:sp>
      <p:sp>
        <p:nvSpPr>
          <p:cNvPr id="115715" name="Content Placeholder 6"/>
          <p:cNvSpPr>
            <a:spLocks noGrp="1"/>
          </p:cNvSpPr>
          <p:nvPr>
            <p:ph sz="half" idx="1"/>
          </p:nvPr>
        </p:nvSpPr>
        <p:spPr>
          <a:xfrm>
            <a:off x="2176273" y="1826451"/>
            <a:ext cx="8132763" cy="4525962"/>
          </a:xfrm>
        </p:spPr>
        <p:txBody>
          <a:bodyPr/>
          <a:lstStyle/>
          <a:p>
            <a:pPr eaLnBrk="1" hangingPunct="1"/>
            <a:r>
              <a:rPr lang="en-US" altLang="en-US" dirty="0" smtClean="0"/>
              <a:t>These percentages reflect how much each category determines a typical FICO score.</a:t>
            </a:r>
          </a:p>
        </p:txBody>
      </p:sp>
      <p:graphicFrame>
        <p:nvGraphicFramePr>
          <p:cNvPr id="5" name="Chart 4"/>
          <p:cNvGraphicFramePr>
            <a:graphicFrameLocks/>
          </p:cNvGraphicFramePr>
          <p:nvPr>
            <p:extLst/>
          </p:nvPr>
        </p:nvGraphicFramePr>
        <p:xfrm>
          <a:off x="2376409" y="2380242"/>
          <a:ext cx="7442504" cy="3823091"/>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316099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1097280" y="1845733"/>
            <a:ext cx="10058400" cy="4480115"/>
          </a:xfrm>
        </p:spPr>
        <p:txBody>
          <a:bodyPr>
            <a:normAutofit/>
          </a:bodyPr>
          <a:lstStyle/>
          <a:p>
            <a:pPr marL="457200" marR="0" lvl="0" indent="-457200">
              <a:lnSpc>
                <a:spcPct val="107000"/>
              </a:lnSpc>
              <a:spcBef>
                <a:spcPts val="0"/>
              </a:spcBef>
              <a:spcAft>
                <a:spcPts val="0"/>
              </a:spcAft>
              <a:buFont typeface="+mj-lt"/>
              <a:buAutoNum type="arabicPeriod" startAt="7"/>
            </a:pPr>
            <a:r>
              <a:rPr lang="en-US" sz="2200" dirty="0" smtClean="0">
                <a:latin typeface="Candara" panose="020E0502030303020204" pitchFamily="34" charset="0"/>
                <a:ea typeface="STKaiti"/>
                <a:cs typeface="Tahoma" panose="020B0604030504040204" pitchFamily="34" charset="0"/>
              </a:rPr>
              <a:t>Help </a:t>
            </a:r>
            <a:r>
              <a:rPr lang="en-US" sz="2200" dirty="0">
                <a:latin typeface="Candara" panose="020E0502030303020204" pitchFamily="34" charset="0"/>
                <a:ea typeface="STKaiti"/>
                <a:cs typeface="Tahoma" panose="020B0604030504040204" pitchFamily="34" charset="0"/>
              </a:rPr>
              <a:t>participants identify red flags found in phone calls, emails or text messages that indicate unscrupulous practices they should avoid;</a:t>
            </a:r>
          </a:p>
          <a:p>
            <a:pPr marL="342900" marR="0" lvl="0" indent="-342900">
              <a:lnSpc>
                <a:spcPct val="107000"/>
              </a:lnSpc>
              <a:spcBef>
                <a:spcPts val="0"/>
              </a:spcBef>
              <a:spcAft>
                <a:spcPts val="0"/>
              </a:spcAft>
              <a:buFont typeface="+mj-lt"/>
              <a:buAutoNum type="arabicPeriod" startAt="7"/>
            </a:pPr>
            <a:r>
              <a:rPr lang="en-US" sz="2200" dirty="0">
                <a:latin typeface="Candara" panose="020E0502030303020204" pitchFamily="34" charset="0"/>
                <a:ea typeface="STKaiti"/>
                <a:cs typeface="Tahoma" panose="020B0604030504040204" pitchFamily="34" charset="0"/>
              </a:rPr>
              <a:t>Help participants understand and sign-up for the  FTC ‘Do Not Call Registry’;</a:t>
            </a:r>
          </a:p>
          <a:p>
            <a:pPr marL="342900" marR="0" lvl="0" indent="-342900">
              <a:lnSpc>
                <a:spcPct val="107000"/>
              </a:lnSpc>
              <a:spcBef>
                <a:spcPts val="0"/>
              </a:spcBef>
              <a:spcAft>
                <a:spcPts val="0"/>
              </a:spcAft>
              <a:buFont typeface="+mj-lt"/>
              <a:buAutoNum type="arabicPeriod" startAt="7"/>
            </a:pPr>
            <a:r>
              <a:rPr lang="en-US" sz="2200" dirty="0">
                <a:latin typeface="Candara" panose="020E0502030303020204" pitchFamily="34" charset="0"/>
                <a:ea typeface="STKaiti"/>
                <a:cs typeface="Tahoma" panose="020B0604030504040204" pitchFamily="34" charset="0"/>
              </a:rPr>
              <a:t>Encourage participants to utilize the ‘opt-out pre-screen’ option from the three major credit reporting agencies;</a:t>
            </a:r>
          </a:p>
          <a:p>
            <a:pPr marL="342900" marR="0" lvl="0" indent="-342900">
              <a:lnSpc>
                <a:spcPct val="107000"/>
              </a:lnSpc>
              <a:spcBef>
                <a:spcPts val="0"/>
              </a:spcBef>
              <a:spcAft>
                <a:spcPts val="0"/>
              </a:spcAft>
              <a:buFont typeface="+mj-lt"/>
              <a:buAutoNum type="arabicPeriod" startAt="7"/>
            </a:pPr>
            <a:r>
              <a:rPr lang="en-US" sz="2200" dirty="0">
                <a:latin typeface="Candara" panose="020E0502030303020204" pitchFamily="34" charset="0"/>
                <a:ea typeface="STKaiti"/>
                <a:cs typeface="Tahoma" panose="020B0604030504040204" pitchFamily="34" charset="0"/>
              </a:rPr>
              <a:t>Encourage participants to check their credit reports at least twice per year;</a:t>
            </a:r>
          </a:p>
          <a:p>
            <a:pPr marL="342900" marR="0" lvl="0" indent="-342900">
              <a:lnSpc>
                <a:spcPct val="107000"/>
              </a:lnSpc>
              <a:spcBef>
                <a:spcPts val="0"/>
              </a:spcBef>
              <a:spcAft>
                <a:spcPts val="800"/>
              </a:spcAft>
              <a:buFont typeface="+mj-lt"/>
              <a:buAutoNum type="arabicPeriod" startAt="7"/>
            </a:pPr>
            <a:r>
              <a:rPr lang="en-US" sz="2200" dirty="0">
                <a:latin typeface="Candara" panose="020E0502030303020204" pitchFamily="34" charset="0"/>
                <a:ea typeface="STKaiti"/>
                <a:cs typeface="Tahoma" panose="020B0604030504040204" pitchFamily="34" charset="0"/>
              </a:rPr>
              <a:t>And, present compelling reasons to participants for reporting suspected scams and cases of identity theft to the appropriate state and federal agencies</a:t>
            </a:r>
            <a:r>
              <a:rPr lang="en-US" sz="2200" dirty="0" smtClean="0">
                <a:latin typeface="Candara" panose="020E0502030303020204" pitchFamily="34" charset="0"/>
                <a:ea typeface="STKaiti"/>
                <a:cs typeface="Tahoma" panose="020B0604030504040204" pitchFamily="34" charset="0"/>
              </a:rPr>
              <a:t>.</a:t>
            </a:r>
            <a:endParaRPr lang="en-US" sz="2200" dirty="0">
              <a:latin typeface="Candara" panose="020E0502030303020204" pitchFamily="34" charset="0"/>
              <a:ea typeface="STKaiti"/>
              <a:cs typeface="Tahoma" panose="020B0604030504040204" pitchFamily="34" charset="0"/>
            </a:endParaRPr>
          </a:p>
        </p:txBody>
      </p:sp>
    </p:spTree>
    <p:extLst>
      <p:ext uri="{BB962C8B-B14F-4D97-AF65-F5344CB8AC3E}">
        <p14:creationId xmlns:p14="http://schemas.microsoft.com/office/powerpoint/2010/main" val="3269998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If Your Identity Has Been Stolen:</a:t>
            </a:r>
            <a:endParaRPr lang="en-US" b="1" dirty="0">
              <a:solidFill>
                <a:schemeClr val="accent2"/>
              </a:solidFill>
            </a:endParaRPr>
          </a:p>
        </p:txBody>
      </p:sp>
      <p:sp>
        <p:nvSpPr>
          <p:cNvPr id="3" name="Content Placeholder 2"/>
          <p:cNvSpPr>
            <a:spLocks noGrp="1"/>
          </p:cNvSpPr>
          <p:nvPr>
            <p:ph idx="1"/>
          </p:nvPr>
        </p:nvSpPr>
        <p:spPr>
          <a:xfrm>
            <a:off x="838200" y="1825625"/>
            <a:ext cx="10515600" cy="1873539"/>
          </a:xfrm>
        </p:spPr>
        <p:txBody>
          <a:bodyPr/>
          <a:lstStyle/>
          <a:p>
            <a:r>
              <a:rPr lang="en-US" dirty="0" smtClean="0"/>
              <a:t>Immediate next steps:</a:t>
            </a:r>
          </a:p>
          <a:p>
            <a:pPr lvl="1"/>
            <a:r>
              <a:rPr lang="en-US" dirty="0" smtClean="0"/>
              <a:t>Place an initial fraud alerts</a:t>
            </a:r>
          </a:p>
          <a:p>
            <a:pPr lvl="1"/>
            <a:r>
              <a:rPr lang="en-US" dirty="0" smtClean="0"/>
              <a:t>Order your credit reports</a:t>
            </a:r>
          </a:p>
          <a:p>
            <a:pPr lvl="1"/>
            <a:r>
              <a:rPr lang="en-US" dirty="0" smtClean="0"/>
              <a:t>Create an identity theft report</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17" y="3206688"/>
            <a:ext cx="7811539" cy="2927809"/>
          </a:xfrm>
          <a:prstGeom prst="rect">
            <a:avLst/>
          </a:prstGeom>
        </p:spPr>
      </p:pic>
      <p:sp>
        <p:nvSpPr>
          <p:cNvPr id="6" name="Rectangle 5"/>
          <p:cNvSpPr/>
          <p:nvPr/>
        </p:nvSpPr>
        <p:spPr>
          <a:xfrm>
            <a:off x="8007927" y="1825625"/>
            <a:ext cx="3851564" cy="430887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74180" y="1825625"/>
            <a:ext cx="3546765" cy="4450484"/>
          </a:xfrm>
          <a:prstGeom prst="rect">
            <a:avLst/>
          </a:prstGeom>
          <a:noFill/>
        </p:spPr>
        <p:txBody>
          <a:bodyPr wrap="square" rtlCol="0">
            <a:spAutoFit/>
          </a:bodyPr>
          <a:lstStyle/>
          <a:p>
            <a:endParaRPr lang="en-US" dirty="0"/>
          </a:p>
        </p:txBody>
      </p:sp>
      <p:sp>
        <p:nvSpPr>
          <p:cNvPr id="8" name="TextBox 7"/>
          <p:cNvSpPr txBox="1"/>
          <p:nvPr/>
        </p:nvSpPr>
        <p:spPr>
          <a:xfrm>
            <a:off x="8124669" y="1825625"/>
            <a:ext cx="3734822" cy="4308872"/>
          </a:xfrm>
          <a:prstGeom prst="rect">
            <a:avLst/>
          </a:prstGeom>
          <a:noFill/>
        </p:spPr>
        <p:txBody>
          <a:bodyPr wrap="square" rtlCol="0">
            <a:spAutoFit/>
          </a:bodyPr>
          <a:lstStyle/>
          <a:p>
            <a:r>
              <a:rPr lang="en-US" sz="3200" dirty="0">
                <a:solidFill>
                  <a:schemeClr val="bg1"/>
                </a:solidFill>
              </a:rPr>
              <a:t>Equifax — </a:t>
            </a:r>
            <a:r>
              <a:rPr lang="en-US" sz="3200" dirty="0" smtClean="0">
                <a:solidFill>
                  <a:schemeClr val="bg1"/>
                </a:solidFill>
              </a:rPr>
              <a:t>1‑800‑525‑6285</a:t>
            </a:r>
          </a:p>
          <a:p>
            <a:endParaRPr lang="en-US" sz="3200" dirty="0">
              <a:solidFill>
                <a:schemeClr val="bg1"/>
              </a:solidFill>
            </a:endParaRPr>
          </a:p>
          <a:p>
            <a:r>
              <a:rPr lang="en-US" sz="3200" dirty="0">
                <a:solidFill>
                  <a:schemeClr val="bg1"/>
                </a:solidFill>
              </a:rPr>
              <a:t>Experian —</a:t>
            </a:r>
            <a:r>
              <a:rPr lang="en-US" sz="3200" dirty="0" smtClean="0">
                <a:solidFill>
                  <a:schemeClr val="bg1"/>
                </a:solidFill>
              </a:rPr>
              <a:t>1‑888‑397‑3742</a:t>
            </a:r>
          </a:p>
          <a:p>
            <a:endParaRPr lang="en-US" sz="3200" dirty="0">
              <a:solidFill>
                <a:schemeClr val="bg1"/>
              </a:solidFill>
            </a:endParaRPr>
          </a:p>
          <a:p>
            <a:r>
              <a:rPr lang="en-US" sz="3200" dirty="0">
                <a:solidFill>
                  <a:schemeClr val="bg1"/>
                </a:solidFill>
              </a:rPr>
              <a:t>TransUnion — 1‑800‑680‑7289</a:t>
            </a:r>
          </a:p>
          <a:p>
            <a:endParaRPr lang="en-US" dirty="0"/>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2576666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400" t="12277" r="3600" b="14479"/>
          <a:stretch/>
        </p:blipFill>
        <p:spPr>
          <a:xfrm>
            <a:off x="396240" y="845990"/>
            <a:ext cx="11460480" cy="5071872"/>
          </a:xfrm>
          <a:prstGeom prst="rect">
            <a:avLst/>
          </a:prstGeom>
        </p:spPr>
      </p:pic>
      <p:sp>
        <p:nvSpPr>
          <p:cNvPr id="5" name="Rectangle 4"/>
          <p:cNvSpPr/>
          <p:nvPr/>
        </p:nvSpPr>
        <p:spPr>
          <a:xfrm>
            <a:off x="536448" y="5974081"/>
            <a:ext cx="4983993" cy="369332"/>
          </a:xfrm>
          <a:prstGeom prst="rect">
            <a:avLst/>
          </a:prstGeom>
        </p:spPr>
        <p:txBody>
          <a:bodyPr wrap="none">
            <a:spAutoFit/>
          </a:bodyPr>
          <a:lstStyle/>
          <a:p>
            <a:r>
              <a:rPr lang="en-US" b="1" dirty="0" smtClean="0"/>
              <a:t>Source: </a:t>
            </a:r>
            <a:r>
              <a:rPr lang="en-US" dirty="0" smtClean="0"/>
              <a:t>https</a:t>
            </a:r>
            <a:r>
              <a:rPr lang="en-US" dirty="0"/>
              <a:t>://identitytheft.gov/Know-Your-Rights</a:t>
            </a:r>
          </a:p>
        </p:txBody>
      </p:sp>
    </p:spTree>
    <p:extLst>
      <p:ext uri="{BB962C8B-B14F-4D97-AF65-F5344CB8AC3E}">
        <p14:creationId xmlns:p14="http://schemas.microsoft.com/office/powerpoint/2010/main" val="1604732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could you lose?</a:t>
            </a:r>
            <a:endParaRPr lang="en-US" dirty="0"/>
          </a:p>
        </p:txBody>
      </p:sp>
      <p:pic>
        <p:nvPicPr>
          <p:cNvPr id="4" name="Picture 3"/>
          <p:cNvPicPr>
            <a:picLocks noChangeAspect="1"/>
          </p:cNvPicPr>
          <p:nvPr/>
        </p:nvPicPr>
        <p:blipFill rotWithShape="1">
          <a:blip r:embed="rId2"/>
          <a:srcRect l="15500" t="43441" r="33100" b="17472"/>
          <a:stretch/>
        </p:blipFill>
        <p:spPr>
          <a:xfrm>
            <a:off x="950976" y="1906694"/>
            <a:ext cx="8880945" cy="3835739"/>
          </a:xfrm>
          <a:prstGeom prst="rect">
            <a:avLst/>
          </a:prstGeom>
        </p:spPr>
      </p:pic>
      <p:sp>
        <p:nvSpPr>
          <p:cNvPr id="5" name="Rectangle 4"/>
          <p:cNvSpPr/>
          <p:nvPr/>
        </p:nvSpPr>
        <p:spPr>
          <a:xfrm>
            <a:off x="1097280" y="5742433"/>
            <a:ext cx="4983993" cy="369332"/>
          </a:xfrm>
          <a:prstGeom prst="rect">
            <a:avLst/>
          </a:prstGeom>
        </p:spPr>
        <p:txBody>
          <a:bodyPr wrap="none">
            <a:spAutoFit/>
          </a:bodyPr>
          <a:lstStyle/>
          <a:p>
            <a:r>
              <a:rPr lang="en-US" b="1" dirty="0" smtClean="0"/>
              <a:t>Source: </a:t>
            </a:r>
            <a:r>
              <a:rPr lang="en-US" dirty="0" smtClean="0"/>
              <a:t>https</a:t>
            </a:r>
            <a:r>
              <a:rPr lang="en-US" dirty="0"/>
              <a:t>://identitytheft.gov/Know-Your-Rights</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3553173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Rights: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create </a:t>
            </a:r>
            <a:r>
              <a:rPr lang="en-US" dirty="0"/>
              <a:t>an identity theft report</a:t>
            </a:r>
          </a:p>
          <a:p>
            <a:pPr>
              <a:buFont typeface="Wingdings" panose="05000000000000000000" pitchFamily="2" charset="2"/>
              <a:buChar char="q"/>
            </a:pPr>
            <a:r>
              <a:rPr lang="en-US" dirty="0" smtClean="0"/>
              <a:t> place </a:t>
            </a:r>
            <a:r>
              <a:rPr lang="en-US" dirty="0"/>
              <a:t>a 90-day initial fraud alert on your credit report</a:t>
            </a:r>
          </a:p>
          <a:p>
            <a:pPr>
              <a:buFont typeface="Wingdings" panose="05000000000000000000" pitchFamily="2" charset="2"/>
              <a:buChar char="q"/>
            </a:pPr>
            <a:r>
              <a:rPr lang="en-US" dirty="0" smtClean="0"/>
              <a:t> place </a:t>
            </a:r>
            <a:r>
              <a:rPr lang="en-US" dirty="0"/>
              <a:t>a seven-year extended fraud alert on your credit report</a:t>
            </a:r>
          </a:p>
          <a:p>
            <a:pPr>
              <a:buFont typeface="Wingdings" panose="05000000000000000000" pitchFamily="2" charset="2"/>
              <a:buChar char="q"/>
            </a:pPr>
            <a:r>
              <a:rPr lang="en-US" dirty="0" smtClean="0"/>
              <a:t> get </a:t>
            </a:r>
            <a:r>
              <a:rPr lang="en-US" dirty="0"/>
              <a:t>free copies of your credit report</a:t>
            </a:r>
          </a:p>
          <a:p>
            <a:pPr>
              <a:buFont typeface="Wingdings" panose="05000000000000000000" pitchFamily="2" charset="2"/>
              <a:buChar char="q"/>
            </a:pPr>
            <a:r>
              <a:rPr lang="en-US" dirty="0" smtClean="0"/>
              <a:t> get </a:t>
            </a:r>
            <a:r>
              <a:rPr lang="en-US" dirty="0"/>
              <a:t>fraudulent information removed (or "blocked") from your credit report</a:t>
            </a:r>
          </a:p>
          <a:p>
            <a:pPr>
              <a:buFont typeface="Wingdings" panose="05000000000000000000" pitchFamily="2" charset="2"/>
              <a:buChar char="q"/>
            </a:pPr>
            <a:r>
              <a:rPr lang="en-US" dirty="0" smtClean="0"/>
              <a:t> dispute </a:t>
            </a:r>
            <a:r>
              <a:rPr lang="en-US" dirty="0"/>
              <a:t>fraudulent or inaccurate information on your credit report</a:t>
            </a:r>
          </a:p>
          <a:p>
            <a:pPr>
              <a:buFont typeface="Wingdings" panose="05000000000000000000" pitchFamily="2" charset="2"/>
              <a:buChar char="q"/>
            </a:pPr>
            <a:r>
              <a:rPr lang="en-US" dirty="0" smtClean="0"/>
              <a:t> stop </a:t>
            </a:r>
            <a:r>
              <a:rPr lang="en-US" dirty="0"/>
              <a:t>creditors and debt collectors from reporting fraudulent accounts</a:t>
            </a:r>
          </a:p>
          <a:p>
            <a:pPr>
              <a:buFont typeface="Wingdings" panose="05000000000000000000" pitchFamily="2" charset="2"/>
              <a:buChar char="q"/>
            </a:pPr>
            <a:r>
              <a:rPr lang="en-US" dirty="0" smtClean="0"/>
              <a:t> get </a:t>
            </a:r>
            <a:r>
              <a:rPr lang="en-US" dirty="0"/>
              <a:t>copies of documents related to the identity theft</a:t>
            </a:r>
          </a:p>
          <a:p>
            <a:pPr>
              <a:buFont typeface="Wingdings" panose="05000000000000000000" pitchFamily="2" charset="2"/>
              <a:buChar char="q"/>
            </a:pPr>
            <a:r>
              <a:rPr lang="en-US" dirty="0" smtClean="0"/>
              <a:t> stop </a:t>
            </a:r>
            <a:r>
              <a:rPr lang="en-US" dirty="0"/>
              <a:t>a debt collector from contacting </a:t>
            </a:r>
            <a:r>
              <a:rPr lang="en-US" dirty="0" smtClean="0"/>
              <a:t>you</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4043181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ormAutofit/>
          </a:bodyPr>
          <a:lstStyle/>
          <a:p>
            <a:r>
              <a:rPr lang="en-US" sz="4800" b="1" dirty="0" smtClean="0">
                <a:solidFill>
                  <a:schemeClr val="accent2"/>
                </a:solidFill>
              </a:rPr>
              <a:t>SCAMS</a:t>
            </a:r>
            <a:endParaRPr lang="en-US" sz="4800" b="1" dirty="0">
              <a:solidFill>
                <a:schemeClr val="accent2"/>
              </a:solidFill>
            </a:endParaRPr>
          </a:p>
        </p:txBody>
      </p:sp>
      <p:sp>
        <p:nvSpPr>
          <p:cNvPr id="3" name="Text Placeholder 2"/>
          <p:cNvSpPr>
            <a:spLocks noGrp="1"/>
          </p:cNvSpPr>
          <p:nvPr>
            <p:ph type="body" idx="1"/>
          </p:nvPr>
        </p:nvSpPr>
        <p:spPr>
          <a:xfrm>
            <a:off x="996778" y="4569259"/>
            <a:ext cx="10515600" cy="564216"/>
          </a:xfrm>
        </p:spPr>
        <p:txBody>
          <a:bodyPr>
            <a:normAutofit/>
          </a:bodyPr>
          <a:lstStyle/>
          <a:p>
            <a:r>
              <a:rPr lang="en-US" sz="2800" b="1" dirty="0" smtClean="0"/>
              <a:t>FIGHTING BACK AGAINST</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079" y="501521"/>
            <a:ext cx="5630993" cy="5630993"/>
          </a:xfrm>
          <a:prstGeom prst="rect">
            <a:avLst/>
          </a:prstGeom>
        </p:spPr>
      </p:pic>
    </p:spTree>
    <p:extLst>
      <p:ext uri="{BB962C8B-B14F-4D97-AF65-F5344CB8AC3E}">
        <p14:creationId xmlns:p14="http://schemas.microsoft.com/office/powerpoint/2010/main" val="2585341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Types of Scams</a:t>
            </a:r>
            <a:endParaRPr lang="en-US" b="1" dirty="0">
              <a:solidFill>
                <a:schemeClr val="accent2"/>
              </a:solidFill>
            </a:endParaRPr>
          </a:p>
        </p:txBody>
      </p:sp>
      <p:sp>
        <p:nvSpPr>
          <p:cNvPr id="3" name="Content Placeholder 2"/>
          <p:cNvSpPr>
            <a:spLocks noGrp="1"/>
          </p:cNvSpPr>
          <p:nvPr>
            <p:ph idx="1"/>
          </p:nvPr>
        </p:nvSpPr>
        <p:spPr>
          <a:xfrm>
            <a:off x="1183261" y="1945913"/>
            <a:ext cx="9129971" cy="4351338"/>
          </a:xfrm>
        </p:spPr>
        <p:txBody>
          <a:bodyPr>
            <a:normAutofit/>
          </a:bodyPr>
          <a:lstStyle/>
          <a:p>
            <a:r>
              <a:rPr lang="en-US" sz="3600" dirty="0" smtClean="0">
                <a:solidFill>
                  <a:schemeClr val="accent2"/>
                </a:solidFill>
              </a:rPr>
              <a:t>Something Good:</a:t>
            </a:r>
            <a:r>
              <a:rPr lang="en-US" sz="3600" dirty="0" smtClean="0">
                <a:solidFill>
                  <a:schemeClr val="accent6"/>
                </a:solidFill>
              </a:rPr>
              <a:t> </a:t>
            </a:r>
            <a:r>
              <a:rPr lang="en-US" sz="3600" dirty="0" smtClean="0"/>
              <a:t>You’ve won something or are eligible to get a job.</a:t>
            </a:r>
          </a:p>
          <a:p>
            <a:r>
              <a:rPr lang="en-US" sz="3600" dirty="0" smtClean="0">
                <a:solidFill>
                  <a:schemeClr val="accent2"/>
                </a:solidFill>
              </a:rPr>
              <a:t>Something Bad: </a:t>
            </a:r>
            <a:r>
              <a:rPr lang="en-US" sz="3600" dirty="0" smtClean="0"/>
              <a:t>You will be penalized or fined for not responding or participating.</a:t>
            </a:r>
          </a:p>
          <a:p>
            <a:r>
              <a:rPr lang="en-US" sz="3600" dirty="0" smtClean="0">
                <a:solidFill>
                  <a:schemeClr val="accent2"/>
                </a:solidFill>
              </a:rPr>
              <a:t>Something Emotional: </a:t>
            </a:r>
            <a:r>
              <a:rPr lang="en-US" sz="3600" dirty="0" smtClean="0"/>
              <a:t>Someone is in need of your help!</a:t>
            </a:r>
          </a:p>
          <a:p>
            <a:endParaRPr lang="en-US" sz="36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757195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 CFPB</a:t>
            </a:r>
            <a:endParaRPr lang="en-US" sz="2400" dirty="0" smtClean="0"/>
          </a:p>
          <a:p>
            <a:pPr>
              <a:buFont typeface="Wingdings" panose="05000000000000000000" pitchFamily="2" charset="2"/>
              <a:buChar char="q"/>
            </a:pPr>
            <a:r>
              <a:rPr lang="en-US" sz="2400" dirty="0" smtClean="0"/>
              <a:t> FTC</a:t>
            </a:r>
          </a:p>
          <a:p>
            <a:pPr>
              <a:buFont typeface="Wingdings" panose="05000000000000000000" pitchFamily="2" charset="2"/>
              <a:buChar char="q"/>
            </a:pPr>
            <a:r>
              <a:rPr lang="en-US" sz="2400" dirty="0" smtClean="0"/>
              <a:t> Law Enforcement</a:t>
            </a:r>
            <a:endParaRPr lang="en-US" sz="2400" dirty="0" smtClean="0"/>
          </a:p>
          <a:p>
            <a:pPr>
              <a:buFont typeface="Wingdings" panose="05000000000000000000" pitchFamily="2" charset="2"/>
              <a:buChar char="q"/>
            </a:pPr>
            <a:r>
              <a:rPr lang="en-US" sz="2400" dirty="0" smtClean="0"/>
              <a:t> Office </a:t>
            </a:r>
            <a:r>
              <a:rPr lang="en-US" sz="2400" dirty="0" smtClean="0"/>
              <a:t>of Consumer Protection Georgia</a:t>
            </a:r>
          </a:p>
          <a:p>
            <a:pPr>
              <a:buFont typeface="Wingdings" panose="05000000000000000000" pitchFamily="2" charset="2"/>
              <a:buChar char="q"/>
            </a:pPr>
            <a:r>
              <a:rPr lang="en-US" sz="2400" dirty="0" smtClean="0"/>
              <a:t> Banks/Credit </a:t>
            </a:r>
            <a:r>
              <a:rPr lang="en-US" sz="2400" dirty="0" smtClean="0"/>
              <a:t>Unions</a:t>
            </a:r>
          </a:p>
          <a:p>
            <a:pPr>
              <a:buFont typeface="Wingdings" panose="05000000000000000000" pitchFamily="2" charset="2"/>
              <a:buChar char="q"/>
            </a:pPr>
            <a:r>
              <a:rPr lang="en-US" sz="2400" dirty="0" smtClean="0"/>
              <a:t> Creditors</a:t>
            </a:r>
            <a:endParaRPr lang="en-US" sz="2400" dirty="0" smtClean="0"/>
          </a:p>
          <a:p>
            <a:pPr>
              <a:buFont typeface="Wingdings" panose="05000000000000000000" pitchFamily="2" charset="2"/>
              <a:buChar char="q"/>
            </a:pPr>
            <a:r>
              <a:rPr lang="en-US" sz="2400" dirty="0" smtClean="0"/>
              <a:t> Involved </a:t>
            </a:r>
            <a:r>
              <a:rPr lang="en-US" sz="2400" dirty="0" smtClean="0"/>
              <a:t>Retailers or Companies</a:t>
            </a:r>
          </a:p>
          <a:p>
            <a:endParaRPr lang="en-US" dirty="0" smtClean="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3895128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
        <p:nvSpPr>
          <p:cNvPr id="2" name="Title 1"/>
          <p:cNvSpPr>
            <a:spLocks noGrp="1"/>
          </p:cNvSpPr>
          <p:nvPr>
            <p:ph type="title"/>
          </p:nvPr>
        </p:nvSpPr>
        <p:spPr>
          <a:xfrm>
            <a:off x="741218" y="226579"/>
            <a:ext cx="10515600" cy="1325563"/>
          </a:xfrm>
        </p:spPr>
        <p:txBody>
          <a:bodyPr>
            <a:normAutofit fontScale="90000"/>
          </a:bodyPr>
          <a:lstStyle/>
          <a:p>
            <a:r>
              <a:rPr lang="en-US" b="1" dirty="0" smtClean="0">
                <a:solidFill>
                  <a:schemeClr val="accent6"/>
                </a:solidFill>
              </a:rPr>
              <a:t>Consumer Finance Concerns in the Georgia Marketplace </a:t>
            </a:r>
            <a:endParaRPr lang="en-US" b="1" dirty="0">
              <a:solidFill>
                <a:schemeClr val="accent6"/>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918" y="3999282"/>
            <a:ext cx="3635434" cy="2272146"/>
          </a:xfrm>
          <a:prstGeom prst="rect">
            <a:avLst/>
          </a:prstGeom>
        </p:spPr>
      </p:pic>
      <p:sp>
        <p:nvSpPr>
          <p:cNvPr id="3" name="Content Placeholder 2"/>
          <p:cNvSpPr>
            <a:spLocks noGrp="1"/>
          </p:cNvSpPr>
          <p:nvPr>
            <p:ph idx="1"/>
          </p:nvPr>
        </p:nvSpPr>
        <p:spPr>
          <a:xfrm>
            <a:off x="582722" y="2260798"/>
            <a:ext cx="10972800" cy="4525963"/>
          </a:xfrm>
        </p:spPr>
        <p:txBody>
          <a:bodyPr/>
          <a:lstStyle/>
          <a:p>
            <a:pPr>
              <a:buFont typeface="Courier New" panose="02070309020205020404" pitchFamily="49" charset="0"/>
              <a:buChar char="o"/>
            </a:pPr>
            <a:r>
              <a:rPr lang="en-US" sz="2800" dirty="0" smtClean="0"/>
              <a:t> Payday Lending</a:t>
            </a:r>
          </a:p>
          <a:p>
            <a:pPr>
              <a:buFont typeface="Courier New" panose="02070309020205020404" pitchFamily="49" charset="0"/>
              <a:buChar char="o"/>
            </a:pPr>
            <a:r>
              <a:rPr lang="en-US" sz="2800" dirty="0" smtClean="0"/>
              <a:t> Title Pawn</a:t>
            </a:r>
          </a:p>
          <a:p>
            <a:pPr>
              <a:buFont typeface="Courier New" panose="02070309020205020404" pitchFamily="49" charset="0"/>
              <a:buChar char="o"/>
            </a:pPr>
            <a:r>
              <a:rPr lang="en-US" sz="2800" dirty="0" smtClean="0"/>
              <a:t> Prepaid Cards</a:t>
            </a:r>
          </a:p>
          <a:p>
            <a:pPr>
              <a:buFont typeface="Courier New" panose="02070309020205020404" pitchFamily="49" charset="0"/>
              <a:buChar char="o"/>
            </a:pPr>
            <a:r>
              <a:rPr lang="en-US" sz="2800" dirty="0" smtClean="0"/>
              <a:t> Binding Arbitration</a:t>
            </a:r>
          </a:p>
          <a:p>
            <a:pPr>
              <a:buFont typeface="Courier New" panose="02070309020205020404" pitchFamily="49" charset="0"/>
              <a:buChar char="o"/>
            </a:pPr>
            <a:r>
              <a:rPr lang="en-US" sz="2800" dirty="0" smtClean="0"/>
              <a:t> Debt Collection</a:t>
            </a:r>
          </a:p>
          <a:p>
            <a:pPr>
              <a:buFont typeface="Courier New" panose="02070309020205020404" pitchFamily="49" charset="0"/>
              <a:buChar char="o"/>
            </a:pPr>
            <a:r>
              <a:rPr lang="en-US" sz="2800" dirty="0"/>
              <a:t> </a:t>
            </a:r>
            <a:r>
              <a:rPr lang="en-US" sz="2800" dirty="0" smtClean="0"/>
              <a:t>Credit Repair</a:t>
            </a:r>
          </a:p>
          <a:p>
            <a:pPr>
              <a:buFont typeface="Courier New" panose="02070309020205020404" pitchFamily="49" charset="0"/>
              <a:buChar char="o"/>
            </a:pPr>
            <a:r>
              <a:rPr lang="en-US" sz="2800" dirty="0"/>
              <a:t> </a:t>
            </a:r>
            <a:r>
              <a:rPr lang="en-US" sz="2800" dirty="0" smtClean="0"/>
              <a:t>Homebuyers</a:t>
            </a:r>
          </a:p>
          <a:p>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817" y="1511654"/>
            <a:ext cx="3154906" cy="270270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5126" y="3897690"/>
            <a:ext cx="4547938" cy="2381119"/>
          </a:xfrm>
          <a:prstGeom prst="rect">
            <a:avLst/>
          </a:prstGeom>
        </p:spPr>
      </p:pic>
      <p:pic>
        <p:nvPicPr>
          <p:cNvPr id="10" name="Content Placeholder 7"/>
          <p:cNvPicPr>
            <a:picLocks noChangeAspect="1"/>
          </p:cNvPicPr>
          <p:nvPr/>
        </p:nvPicPr>
        <p:blipFill rotWithShape="1">
          <a:blip r:embed="rId7">
            <a:extLst>
              <a:ext uri="{28A0092B-C50C-407E-A947-70E740481C1C}">
                <a14:useLocalDpi xmlns:a14="http://schemas.microsoft.com/office/drawing/2010/main" val="0"/>
              </a:ext>
            </a:extLst>
          </a:blip>
          <a:srcRect l="9331" r="10338"/>
          <a:stretch/>
        </p:blipFill>
        <p:spPr>
          <a:xfrm>
            <a:off x="6918723" y="1273646"/>
            <a:ext cx="4363453" cy="2940710"/>
          </a:xfrm>
          <a:prstGeom prst="rect">
            <a:avLst/>
          </a:prstGeom>
        </p:spPr>
      </p:pic>
    </p:spTree>
    <p:extLst>
      <p:ext uri="{BB962C8B-B14F-4D97-AF65-F5344CB8AC3E}">
        <p14:creationId xmlns:p14="http://schemas.microsoft.com/office/powerpoint/2010/main" val="37268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226579"/>
            <a:ext cx="10515600" cy="1325563"/>
          </a:xfrm>
        </p:spPr>
        <p:txBody>
          <a:bodyPr/>
          <a:lstStyle/>
          <a:p>
            <a:r>
              <a:rPr lang="en-US" b="1" dirty="0" smtClean="0">
                <a:solidFill>
                  <a:srgbClr val="70AD47"/>
                </a:solidFill>
              </a:rPr>
              <a:t>Payday Lending</a:t>
            </a:r>
            <a:endParaRPr lang="en-US" b="1" dirty="0">
              <a:solidFill>
                <a:srgbClr val="70AD47"/>
              </a:solidFill>
            </a:endParaRPr>
          </a:p>
        </p:txBody>
      </p:sp>
      <p:sp>
        <p:nvSpPr>
          <p:cNvPr id="6" name="TextBox 5"/>
          <p:cNvSpPr txBox="1"/>
          <p:nvPr/>
        </p:nvSpPr>
        <p:spPr>
          <a:xfrm>
            <a:off x="7276130" y="1314888"/>
            <a:ext cx="5458691" cy="1077218"/>
          </a:xfrm>
          <a:prstGeom prst="rect">
            <a:avLst/>
          </a:prstGeom>
          <a:noFill/>
        </p:spPr>
        <p:txBody>
          <a:bodyPr wrap="square" rtlCol="0">
            <a:spAutoFit/>
          </a:bodyPr>
          <a:lstStyle/>
          <a:p>
            <a:r>
              <a:rPr lang="en-US" sz="2800" dirty="0" smtClean="0"/>
              <a:t>Banned in Georgia in 2004</a:t>
            </a:r>
          </a:p>
          <a:p>
            <a:endParaRPr lang="en-US" dirty="0"/>
          </a:p>
          <a:p>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4176" y="1772461"/>
            <a:ext cx="8349095" cy="4520123"/>
          </a:xfrm>
        </p:spPr>
      </p:pic>
      <p:sp>
        <p:nvSpPr>
          <p:cNvPr id="9" name="TextBox 8"/>
          <p:cNvSpPr txBox="1"/>
          <p:nvPr/>
        </p:nvSpPr>
        <p:spPr>
          <a:xfrm>
            <a:off x="9324109" y="2154851"/>
            <a:ext cx="2729346" cy="3477875"/>
          </a:xfrm>
          <a:prstGeom prst="rect">
            <a:avLst/>
          </a:prstGeom>
          <a:noFill/>
        </p:spPr>
        <p:txBody>
          <a:bodyPr wrap="square" rtlCol="0">
            <a:spAutoFit/>
          </a:bodyPr>
          <a:lstStyle/>
          <a:p>
            <a:r>
              <a:rPr lang="en-US" sz="2200" b="1" dirty="0" smtClean="0"/>
              <a:t>Initial Loan: </a:t>
            </a:r>
          </a:p>
          <a:p>
            <a:r>
              <a:rPr lang="en-US" sz="2200" dirty="0" smtClean="0">
                <a:solidFill>
                  <a:srgbClr val="70AD47"/>
                </a:solidFill>
              </a:rPr>
              <a:t>$10,000</a:t>
            </a:r>
          </a:p>
          <a:p>
            <a:endParaRPr lang="en-US" sz="2200" dirty="0" smtClean="0"/>
          </a:p>
          <a:p>
            <a:r>
              <a:rPr lang="en-US" sz="2200" b="1" dirty="0" smtClean="0"/>
              <a:t>What You Really Owe</a:t>
            </a:r>
            <a:r>
              <a:rPr lang="en-US" sz="2200" dirty="0" smtClean="0"/>
              <a:t>:</a:t>
            </a:r>
            <a:endParaRPr lang="en-US" sz="2200" dirty="0"/>
          </a:p>
          <a:p>
            <a:r>
              <a:rPr lang="en-US" sz="2200" dirty="0" smtClean="0"/>
              <a:t>84 monthly payments </a:t>
            </a:r>
          </a:p>
          <a:p>
            <a:r>
              <a:rPr lang="en-US" sz="2200" dirty="0" smtClean="0"/>
              <a:t>X</a:t>
            </a:r>
          </a:p>
          <a:p>
            <a:r>
              <a:rPr lang="en-US" sz="2200" dirty="0" smtClean="0"/>
              <a:t>$743.99</a:t>
            </a:r>
          </a:p>
          <a:p>
            <a:r>
              <a:rPr lang="en-US" sz="2200" dirty="0" smtClean="0"/>
              <a:t>=</a:t>
            </a:r>
          </a:p>
          <a:p>
            <a:r>
              <a:rPr lang="en-US" sz="2200" b="1" dirty="0" smtClean="0">
                <a:solidFill>
                  <a:srgbClr val="FF0000"/>
                </a:solidFill>
              </a:rPr>
              <a:t>$62,495.16</a:t>
            </a:r>
          </a:p>
        </p:txBody>
      </p:sp>
    </p:spTree>
    <p:extLst>
      <p:ext uri="{BB962C8B-B14F-4D97-AF65-F5344CB8AC3E}">
        <p14:creationId xmlns:p14="http://schemas.microsoft.com/office/powerpoint/2010/main" val="4065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AD47"/>
                </a:solidFill>
              </a:rPr>
              <a:t>Title Pawn</a:t>
            </a:r>
            <a:endParaRPr lang="en-US" b="1" dirty="0">
              <a:solidFill>
                <a:srgbClr val="70AD47"/>
              </a:solidFill>
            </a:endParaRPr>
          </a:p>
        </p:txBody>
      </p:sp>
      <p:sp>
        <p:nvSpPr>
          <p:cNvPr id="3" name="Content Placeholder 2"/>
          <p:cNvSpPr>
            <a:spLocks noGrp="1"/>
          </p:cNvSpPr>
          <p:nvPr>
            <p:ph idx="1"/>
          </p:nvPr>
        </p:nvSpPr>
        <p:spPr>
          <a:xfrm>
            <a:off x="1264920" y="3019451"/>
            <a:ext cx="6836764" cy="2446572"/>
          </a:xfrm>
        </p:spPr>
        <p:txBody>
          <a:bodyPr>
            <a:normAutofit/>
          </a:bodyPr>
          <a:lstStyle/>
          <a:p>
            <a:r>
              <a:rPr lang="en-US" dirty="0" smtClean="0"/>
              <a:t>State Law Caps:</a:t>
            </a:r>
          </a:p>
          <a:p>
            <a:pPr lvl="1"/>
            <a:r>
              <a:rPr lang="en-US" dirty="0" smtClean="0"/>
              <a:t>25% monthly </a:t>
            </a:r>
            <a:r>
              <a:rPr lang="en-US" dirty="0"/>
              <a:t>for </a:t>
            </a:r>
            <a:r>
              <a:rPr lang="en-US" dirty="0" smtClean="0"/>
              <a:t>first 3 months</a:t>
            </a:r>
          </a:p>
          <a:p>
            <a:pPr lvl="1"/>
            <a:r>
              <a:rPr lang="en-US" dirty="0" smtClean="0"/>
              <a:t>12.5% monthly </a:t>
            </a:r>
            <a:r>
              <a:rPr lang="en-US" dirty="0"/>
              <a:t>after </a:t>
            </a:r>
            <a:r>
              <a:rPr lang="en-US" dirty="0" smtClean="0"/>
              <a:t>that</a:t>
            </a:r>
          </a:p>
          <a:p>
            <a:pPr lvl="1"/>
            <a:r>
              <a:rPr lang="en-US" dirty="0" smtClean="0"/>
              <a:t>This </a:t>
            </a:r>
            <a:r>
              <a:rPr lang="en-US" dirty="0"/>
              <a:t>means a combined maximum yearly interest rate of </a:t>
            </a:r>
            <a:r>
              <a:rPr lang="en-US" dirty="0" smtClean="0"/>
              <a:t>187.5%</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547" y="1825625"/>
            <a:ext cx="3939870" cy="3375154"/>
          </a:xfrm>
          <a:prstGeom prst="rect">
            <a:avLst/>
          </a:prstGeom>
        </p:spPr>
      </p:pic>
      <p:sp>
        <p:nvSpPr>
          <p:cNvPr id="6" name="Content Placeholder 2"/>
          <p:cNvSpPr txBox="1">
            <a:spLocks/>
          </p:cNvSpPr>
          <p:nvPr/>
        </p:nvSpPr>
        <p:spPr>
          <a:xfrm>
            <a:off x="1195852" y="1825625"/>
            <a:ext cx="6836764" cy="1719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Study in 2012 found that only 10% of borrowers had their car repossessed         (GA, ID, TX)</a:t>
            </a:r>
            <a:endParaRPr lang="en-US" dirty="0"/>
          </a:p>
        </p:txBody>
      </p:sp>
    </p:spTree>
    <p:extLst>
      <p:ext uri="{BB962C8B-B14F-4D97-AF65-F5344CB8AC3E}">
        <p14:creationId xmlns:p14="http://schemas.microsoft.com/office/powerpoint/2010/main" val="22090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
        <p:nvSpPr>
          <p:cNvPr id="2" name="Title 1"/>
          <p:cNvSpPr>
            <a:spLocks noGrp="1"/>
          </p:cNvSpPr>
          <p:nvPr>
            <p:ph type="title"/>
          </p:nvPr>
        </p:nvSpPr>
        <p:spPr/>
        <p:txBody>
          <a:bodyPr/>
          <a:lstStyle/>
          <a:p>
            <a:r>
              <a:rPr lang="en-US" b="1" dirty="0" smtClean="0">
                <a:solidFill>
                  <a:schemeClr val="accent6"/>
                </a:solidFill>
              </a:rPr>
              <a:t>Pay Day &amp; Title Pawn Lending Prevention</a:t>
            </a:r>
            <a:endParaRPr lang="en-US" b="1" dirty="0">
              <a:solidFill>
                <a:schemeClr val="accent6"/>
              </a:solidFill>
            </a:endParaRPr>
          </a:p>
        </p:txBody>
      </p:sp>
      <p:sp>
        <p:nvSpPr>
          <p:cNvPr id="3" name="Content Placeholder 2"/>
          <p:cNvSpPr>
            <a:spLocks noGrp="1"/>
          </p:cNvSpPr>
          <p:nvPr>
            <p:ph idx="1"/>
          </p:nvPr>
        </p:nvSpPr>
        <p:spPr>
          <a:xfrm>
            <a:off x="1275585" y="1850008"/>
            <a:ext cx="10515600" cy="4785037"/>
          </a:xfrm>
        </p:spPr>
        <p:txBody>
          <a:bodyPr>
            <a:normAutofit/>
          </a:bodyPr>
          <a:lstStyle/>
          <a:p>
            <a:r>
              <a:rPr lang="en-US" b="1" dirty="0" smtClean="0"/>
              <a:t>Use alternatives:</a:t>
            </a:r>
          </a:p>
          <a:p>
            <a:pPr lvl="1" fontAlgn="base"/>
            <a:r>
              <a:rPr lang="en-US" dirty="0"/>
              <a:t>Look for the lowest interest rate from a bank or credit union.</a:t>
            </a:r>
          </a:p>
          <a:p>
            <a:pPr lvl="1" fontAlgn="base"/>
            <a:r>
              <a:rPr lang="en-US" dirty="0"/>
              <a:t>Consider a loan from family or friends.</a:t>
            </a:r>
          </a:p>
          <a:p>
            <a:pPr lvl="1" fontAlgn="base"/>
            <a:r>
              <a:rPr lang="en-US" dirty="0"/>
              <a:t>Ask your present creditors about reducing your interest rate.</a:t>
            </a:r>
          </a:p>
          <a:p>
            <a:pPr lvl="1" fontAlgn="base"/>
            <a:r>
              <a:rPr lang="en-US" dirty="0"/>
              <a:t>Maintain a bank account with overdraft </a:t>
            </a:r>
            <a:r>
              <a:rPr lang="en-US" dirty="0" smtClean="0"/>
              <a:t>protection.</a:t>
            </a:r>
          </a:p>
          <a:p>
            <a:pPr lvl="1" fontAlgn="base"/>
            <a:r>
              <a:rPr lang="en-US" dirty="0" smtClean="0"/>
              <a:t>Make </a:t>
            </a:r>
            <a:r>
              <a:rPr lang="en-US" dirty="0"/>
              <a:t>a budget.</a:t>
            </a:r>
          </a:p>
          <a:p>
            <a:pPr lvl="1" fontAlgn="base"/>
            <a:r>
              <a:rPr lang="en-US" dirty="0"/>
              <a:t>If you need help with a budget or see no way to pay your bills, consult a legitimate consumer credit counseling service</a:t>
            </a:r>
            <a:r>
              <a:rPr lang="en-US" dirty="0" smtClean="0"/>
              <a:t>.</a:t>
            </a:r>
          </a:p>
          <a:p>
            <a:pPr lvl="1"/>
            <a:endParaRPr lang="en-US" dirty="0" smtClean="0"/>
          </a:p>
          <a:p>
            <a:r>
              <a:rPr lang="en-US" b="1" dirty="0"/>
              <a:t>Consumer Credit Counseling</a:t>
            </a:r>
          </a:p>
          <a:p>
            <a:pPr lvl="1"/>
            <a:r>
              <a:rPr lang="en-US" dirty="0" err="1" smtClean="0"/>
              <a:t>ClearPoint</a:t>
            </a:r>
            <a:r>
              <a:rPr lang="en-US" dirty="0" smtClean="0"/>
              <a:t> </a:t>
            </a:r>
            <a:r>
              <a:rPr lang="en-US" dirty="0"/>
              <a:t>State Wide</a:t>
            </a:r>
            <a:r>
              <a:rPr lang="en-US" dirty="0">
                <a:solidFill>
                  <a:srgbClr val="70AD47"/>
                </a:solidFill>
              </a:rPr>
              <a:t>: </a:t>
            </a:r>
            <a:r>
              <a:rPr lang="en-US" b="1" dirty="0" smtClean="0">
                <a:solidFill>
                  <a:schemeClr val="accent6"/>
                </a:solidFill>
              </a:rPr>
              <a:t>1-800-750-2227</a:t>
            </a:r>
          </a:p>
          <a:p>
            <a:pPr lvl="1"/>
            <a:r>
              <a:rPr lang="en-US" dirty="0"/>
              <a:t>National Foundation for Credit Counseling at </a:t>
            </a:r>
            <a:r>
              <a:rPr lang="en-US" u="sng" dirty="0">
                <a:hlinkClick r:id="rId3"/>
              </a:rPr>
              <a:t>www.nfcc.org</a:t>
            </a:r>
            <a:r>
              <a:rPr lang="en-US" dirty="0"/>
              <a:t> or the Association of Independent Credit Counseling Agencies at </a:t>
            </a:r>
            <a:r>
              <a:rPr lang="en-US" u="sng" dirty="0">
                <a:hlinkClick r:id="rId3"/>
              </a:rPr>
              <a:t>www.aiccca.org</a:t>
            </a:r>
            <a:endParaRPr lang="en-US" dirty="0"/>
          </a:p>
          <a:p>
            <a:pPr lvl="1"/>
            <a:endParaRPr lang="en-US" b="1" dirty="0">
              <a:solidFill>
                <a:srgbClr val="70AD47"/>
              </a:solidFill>
            </a:endParaRPr>
          </a:p>
          <a:p>
            <a:pPr lvl="1"/>
            <a:endParaRPr lang="en-US" dirty="0" smtClean="0"/>
          </a:p>
          <a:p>
            <a:endParaRPr lang="en-US" dirty="0"/>
          </a:p>
        </p:txBody>
      </p:sp>
    </p:spTree>
    <p:extLst>
      <p:ext uri="{BB962C8B-B14F-4D97-AF65-F5344CB8AC3E}">
        <p14:creationId xmlns:p14="http://schemas.microsoft.com/office/powerpoint/2010/main" val="2924943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solidFill>
              </a:rPr>
              <a:t>Pay Day Lending: Resolution</a:t>
            </a:r>
            <a:endParaRPr lang="en-US" b="1" dirty="0">
              <a:solidFill>
                <a:schemeClr val="accent6"/>
              </a:solidFill>
            </a:endParaRPr>
          </a:p>
        </p:txBody>
      </p:sp>
      <p:sp>
        <p:nvSpPr>
          <p:cNvPr id="3" name="Content Placeholder 2"/>
          <p:cNvSpPr>
            <a:spLocks noGrp="1"/>
          </p:cNvSpPr>
          <p:nvPr>
            <p:ph idx="1"/>
          </p:nvPr>
        </p:nvSpPr>
        <p:spPr/>
        <p:txBody>
          <a:bodyPr>
            <a:normAutofit/>
          </a:bodyPr>
          <a:lstStyle/>
          <a:p>
            <a:r>
              <a:rPr lang="en-US" sz="2400" dirty="0" smtClean="0"/>
              <a:t>If the loan was </a:t>
            </a:r>
            <a:r>
              <a:rPr lang="en-US" sz="2400" u="sng" dirty="0" smtClean="0"/>
              <a:t>legally</a:t>
            </a:r>
            <a:r>
              <a:rPr lang="en-US" sz="2400" dirty="0" smtClean="0"/>
              <a:t> issued:</a:t>
            </a:r>
          </a:p>
          <a:p>
            <a:pPr lvl="1"/>
            <a:r>
              <a:rPr lang="en-US" sz="2400" dirty="0" smtClean="0"/>
              <a:t>Unexpected fees, lender disappears, or other issues may occur.</a:t>
            </a:r>
          </a:p>
          <a:p>
            <a:pPr lvl="1"/>
            <a:r>
              <a:rPr lang="en-US" sz="2400" dirty="0" smtClean="0"/>
              <a:t>Submit complaint to Consumer Financial Protection Bureau (CFPB)</a:t>
            </a:r>
          </a:p>
          <a:p>
            <a:pPr marL="914400" lvl="2" indent="0">
              <a:buNone/>
            </a:pPr>
            <a:r>
              <a:rPr lang="en-US" sz="2400" b="1" dirty="0" smtClean="0">
                <a:solidFill>
                  <a:schemeClr val="accent6"/>
                </a:solidFill>
              </a:rPr>
              <a:t>1-855-411-2372</a:t>
            </a:r>
          </a:p>
          <a:p>
            <a:pPr marL="914400" lvl="2" indent="0">
              <a:buNone/>
            </a:pPr>
            <a:r>
              <a:rPr lang="en-US" sz="2400" b="1" dirty="0">
                <a:solidFill>
                  <a:schemeClr val="accent6"/>
                </a:solidFill>
              </a:rPr>
              <a:t>http://www.consumerfinance.gov/complaint/</a:t>
            </a:r>
            <a:endParaRPr lang="en-US" dirty="0" smtClean="0">
              <a:solidFill>
                <a:schemeClr val="accent6"/>
              </a:solidFill>
            </a:endParaRPr>
          </a:p>
          <a:p>
            <a:pPr marL="201168" lvl="1" indent="0">
              <a:buNone/>
            </a:pPr>
            <a:endParaRPr lang="en-US" dirty="0" smtClean="0"/>
          </a:p>
          <a:p>
            <a:r>
              <a:rPr lang="en-US" sz="2400" dirty="0" smtClean="0"/>
              <a:t>If the loan was </a:t>
            </a:r>
            <a:r>
              <a:rPr lang="en-US" sz="2400" u="sng" dirty="0" smtClean="0"/>
              <a:t>illegal</a:t>
            </a:r>
            <a:r>
              <a:rPr lang="en-US" sz="2400" dirty="0" smtClean="0"/>
              <a:t> to begin with:</a:t>
            </a:r>
          </a:p>
          <a:p>
            <a:pPr lvl="1"/>
            <a:r>
              <a:rPr lang="en-US" sz="2400" dirty="0" smtClean="0"/>
              <a:t>Contact Attorney General Sam </a:t>
            </a:r>
            <a:r>
              <a:rPr lang="en-US" sz="2400" dirty="0" err="1" smtClean="0"/>
              <a:t>Olens</a:t>
            </a:r>
            <a:r>
              <a:rPr lang="en-US" sz="2400" dirty="0" smtClean="0"/>
              <a:t>:</a:t>
            </a:r>
          </a:p>
          <a:p>
            <a:pPr marL="457200" lvl="1" indent="0">
              <a:buNone/>
            </a:pPr>
            <a:r>
              <a:rPr lang="en-US" sz="2400" dirty="0" smtClean="0">
                <a:solidFill>
                  <a:schemeClr val="accent2"/>
                </a:solidFill>
              </a:rPr>
              <a:t>	</a:t>
            </a:r>
            <a:r>
              <a:rPr lang="en-US" sz="2400" b="1" dirty="0" smtClean="0">
                <a:solidFill>
                  <a:schemeClr val="accent6"/>
                </a:solidFill>
              </a:rPr>
              <a:t>(</a:t>
            </a:r>
            <a:r>
              <a:rPr lang="en-US" sz="2400" b="1" dirty="0">
                <a:solidFill>
                  <a:schemeClr val="accent6"/>
                </a:solidFill>
              </a:rPr>
              <a:t>404) 656-3300</a:t>
            </a:r>
            <a:endParaRPr lang="en-US" sz="2400" b="1" dirty="0" smtClean="0">
              <a:solidFill>
                <a:schemeClr val="accent6"/>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219" y="3309950"/>
            <a:ext cx="4705350" cy="2162175"/>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spTree>
    <p:extLst>
      <p:ext uri="{BB962C8B-B14F-4D97-AF65-F5344CB8AC3E}">
        <p14:creationId xmlns:p14="http://schemas.microsoft.com/office/powerpoint/2010/main" val="361427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20472"/>
            <a:ext cx="10058400" cy="1450757"/>
          </a:xfrm>
        </p:spPr>
        <p:txBody>
          <a:bodyPr/>
          <a:lstStyle/>
          <a:p>
            <a:r>
              <a:rPr lang="en-US" b="1" dirty="0" smtClean="0"/>
              <a:t>Prepaid Cards</a:t>
            </a:r>
            <a:endParaRPr lang="en-US" b="1"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174" y="286603"/>
            <a:ext cx="1271011" cy="128616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948"/>
          <a:stretch/>
        </p:blipFill>
        <p:spPr>
          <a:xfrm>
            <a:off x="2523067" y="1818755"/>
            <a:ext cx="6451600" cy="4473145"/>
          </a:xfrm>
          <a:prstGeom prst="rect">
            <a:avLst/>
          </a:prstGeom>
        </p:spPr>
      </p:pic>
    </p:spTree>
    <p:extLst>
      <p:ext uri="{BB962C8B-B14F-4D97-AF65-F5344CB8AC3E}">
        <p14:creationId xmlns:p14="http://schemas.microsoft.com/office/powerpoint/2010/main" val="3362041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3125</Words>
  <Application>Microsoft Office PowerPoint</Application>
  <PresentationFormat>Widescreen</PresentationFormat>
  <Paragraphs>414</Paragraphs>
  <Slides>36</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Calibri</vt:lpstr>
      <vt:lpstr>Calibri Light</vt:lpstr>
      <vt:lpstr>Candara</vt:lpstr>
      <vt:lpstr>Courier New</vt:lpstr>
      <vt:lpstr>helvetica</vt:lpstr>
      <vt:lpstr>STKaiti</vt:lpstr>
      <vt:lpstr>Tahoma</vt:lpstr>
      <vt:lpstr>Verdana</vt:lpstr>
      <vt:lpstr>Wingdings</vt:lpstr>
      <vt:lpstr>Retrospect</vt:lpstr>
      <vt:lpstr>Module I:</vt:lpstr>
      <vt:lpstr>Goals:</vt:lpstr>
      <vt:lpstr>Goals:</vt:lpstr>
      <vt:lpstr>Consumer Finance Concerns in the Georgia Marketplace </vt:lpstr>
      <vt:lpstr>Payday Lending</vt:lpstr>
      <vt:lpstr>Title Pawn</vt:lpstr>
      <vt:lpstr>Pay Day &amp; Title Pawn Lending Prevention</vt:lpstr>
      <vt:lpstr>Pay Day Lending: Resolution</vt:lpstr>
      <vt:lpstr>Prepaid Cards</vt:lpstr>
      <vt:lpstr>Binding Arbitration: Cons</vt:lpstr>
      <vt:lpstr>Binding Arbitration in Georgia</vt:lpstr>
      <vt:lpstr>Example: Boost Mobile Contract</vt:lpstr>
      <vt:lpstr>Top Complaints in Georgia (2014 and 2015)</vt:lpstr>
      <vt:lpstr>Reported Payouts in Georgia Fraud Cases</vt:lpstr>
      <vt:lpstr>Debt Collection: Case Study</vt:lpstr>
      <vt:lpstr>Debt Collection: Know Your Rights</vt:lpstr>
      <vt:lpstr>Tax Fraud Prevention</vt:lpstr>
      <vt:lpstr>PowerPoint Presentation</vt:lpstr>
      <vt:lpstr>Report Tax Fraud</vt:lpstr>
      <vt:lpstr>How Does Credit Repair Work?</vt:lpstr>
      <vt:lpstr>“We Buy Houses”</vt:lpstr>
      <vt:lpstr>Pick 4…</vt:lpstr>
      <vt:lpstr>IDENTITY THEFT</vt:lpstr>
      <vt:lpstr>Georgia Identity Theft Complaints (2015)</vt:lpstr>
      <vt:lpstr>What Do Identity Thieves Want?</vt:lpstr>
      <vt:lpstr>How Do Identity Thieves Get Your info?</vt:lpstr>
      <vt:lpstr>Preventing Identity Theft</vt:lpstr>
      <vt:lpstr>PowerPoint Presentation</vt:lpstr>
      <vt:lpstr>Credit scores:  Example based on FICO score</vt:lpstr>
      <vt:lpstr>If Your Identity Has Been Stolen:</vt:lpstr>
      <vt:lpstr>PowerPoint Presentation</vt:lpstr>
      <vt:lpstr>How much could you lose?</vt:lpstr>
      <vt:lpstr>Your Rights:</vt:lpstr>
      <vt:lpstr>SCAMS</vt:lpstr>
      <vt:lpstr>Types of Scams</vt:lpstr>
      <vt:lpstr>Reporting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III:</dc:title>
  <dc:creator>Elise Blasingame</dc:creator>
  <cp:lastModifiedBy>Elise Blasingame</cp:lastModifiedBy>
  <cp:revision>3</cp:revision>
  <dcterms:created xsi:type="dcterms:W3CDTF">2016-04-19T12:14:53Z</dcterms:created>
  <dcterms:modified xsi:type="dcterms:W3CDTF">2016-04-19T12:17:43Z</dcterms:modified>
</cp:coreProperties>
</file>